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825" r:id="rId2"/>
    <p:sldMasterId id="2147483960" r:id="rId3"/>
    <p:sldMasterId id="2147484061" r:id="rId4"/>
  </p:sldMasterIdLst>
  <p:notesMasterIdLst>
    <p:notesMasterId r:id="rId79"/>
  </p:notesMasterIdLst>
  <p:sldIdLst>
    <p:sldId id="256" r:id="rId5"/>
    <p:sldId id="269" r:id="rId6"/>
    <p:sldId id="418" r:id="rId7"/>
    <p:sldId id="419" r:id="rId8"/>
    <p:sldId id="420" r:id="rId9"/>
    <p:sldId id="421" r:id="rId10"/>
    <p:sldId id="422" r:id="rId11"/>
    <p:sldId id="423" r:id="rId12"/>
    <p:sldId id="424" r:id="rId13"/>
    <p:sldId id="425" r:id="rId14"/>
    <p:sldId id="426" r:id="rId15"/>
    <p:sldId id="427" r:id="rId16"/>
    <p:sldId id="429" r:id="rId17"/>
    <p:sldId id="430" r:id="rId18"/>
    <p:sldId id="456" r:id="rId19"/>
    <p:sldId id="479" r:id="rId20"/>
    <p:sldId id="480" r:id="rId21"/>
    <p:sldId id="481" r:id="rId22"/>
    <p:sldId id="482" r:id="rId23"/>
    <p:sldId id="483" r:id="rId24"/>
    <p:sldId id="484" r:id="rId25"/>
    <p:sldId id="485" r:id="rId26"/>
    <p:sldId id="486" r:id="rId27"/>
    <p:sldId id="431" r:id="rId28"/>
    <p:sldId id="433" r:id="rId29"/>
    <p:sldId id="432" r:id="rId30"/>
    <p:sldId id="434" r:id="rId31"/>
    <p:sldId id="436" r:id="rId32"/>
    <p:sldId id="437" r:id="rId33"/>
    <p:sldId id="438" r:id="rId34"/>
    <p:sldId id="409" r:id="rId35"/>
    <p:sldId id="442" r:id="rId36"/>
    <p:sldId id="440" r:id="rId37"/>
    <p:sldId id="439" r:id="rId38"/>
    <p:sldId id="441" r:id="rId39"/>
    <p:sldId id="374" r:id="rId40"/>
    <p:sldId id="443" r:id="rId41"/>
    <p:sldId id="488" r:id="rId42"/>
    <p:sldId id="444" r:id="rId43"/>
    <p:sldId id="489" r:id="rId44"/>
    <p:sldId id="445" r:id="rId45"/>
    <p:sldId id="487" r:id="rId46"/>
    <p:sldId id="446" r:id="rId47"/>
    <p:sldId id="447" r:id="rId48"/>
    <p:sldId id="448" r:id="rId49"/>
    <p:sldId id="449" r:id="rId50"/>
    <p:sldId id="450" r:id="rId51"/>
    <p:sldId id="451" r:id="rId52"/>
    <p:sldId id="452" r:id="rId53"/>
    <p:sldId id="453" r:id="rId54"/>
    <p:sldId id="454" r:id="rId55"/>
    <p:sldId id="455" r:id="rId56"/>
    <p:sldId id="457" r:id="rId57"/>
    <p:sldId id="458" r:id="rId58"/>
    <p:sldId id="459" r:id="rId59"/>
    <p:sldId id="460" r:id="rId60"/>
    <p:sldId id="461" r:id="rId61"/>
    <p:sldId id="462" r:id="rId62"/>
    <p:sldId id="465" r:id="rId63"/>
    <p:sldId id="464" r:id="rId64"/>
    <p:sldId id="466" r:id="rId65"/>
    <p:sldId id="467" r:id="rId66"/>
    <p:sldId id="468" r:id="rId67"/>
    <p:sldId id="469" r:id="rId68"/>
    <p:sldId id="473" r:id="rId69"/>
    <p:sldId id="470" r:id="rId70"/>
    <p:sldId id="471" r:id="rId71"/>
    <p:sldId id="472" r:id="rId72"/>
    <p:sldId id="474" r:id="rId73"/>
    <p:sldId id="475" r:id="rId74"/>
    <p:sldId id="477" r:id="rId75"/>
    <p:sldId id="476" r:id="rId76"/>
    <p:sldId id="478" r:id="rId77"/>
    <p:sldId id="403"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1284E991-5A3B-48F6-BA86-7DA6CD6B9BB5}">
          <p14:sldIdLst>
            <p14:sldId id="256"/>
            <p14:sldId id="269"/>
            <p14:sldId id="418"/>
          </p14:sldIdLst>
        </p14:section>
        <p14:section name="Digital User Authentication Principles" id="{2CB46766-3141-4BC9-9CF7-FD2B721288AF}">
          <p14:sldIdLst>
            <p14:sldId id="419"/>
            <p14:sldId id="420"/>
            <p14:sldId id="421"/>
            <p14:sldId id="422"/>
            <p14:sldId id="423"/>
            <p14:sldId id="424"/>
            <p14:sldId id="425"/>
            <p14:sldId id="426"/>
            <p14:sldId id="427"/>
            <p14:sldId id="429"/>
          </p14:sldIdLst>
        </p14:section>
        <p14:section name="Password-Based Authentication" id="{21F98F69-3CE6-48D6-B0D6-B6C4C049756D}">
          <p14:sldIdLst>
            <p14:sldId id="430"/>
            <p14:sldId id="456"/>
            <p14:sldId id="479"/>
            <p14:sldId id="480"/>
            <p14:sldId id="481"/>
            <p14:sldId id="482"/>
            <p14:sldId id="483"/>
            <p14:sldId id="484"/>
            <p14:sldId id="485"/>
            <p14:sldId id="486"/>
            <p14:sldId id="431"/>
            <p14:sldId id="433"/>
            <p14:sldId id="432"/>
            <p14:sldId id="434"/>
            <p14:sldId id="436"/>
            <p14:sldId id="437"/>
            <p14:sldId id="438"/>
            <p14:sldId id="409"/>
            <p14:sldId id="442"/>
            <p14:sldId id="440"/>
            <p14:sldId id="439"/>
            <p14:sldId id="441"/>
            <p14:sldId id="374"/>
            <p14:sldId id="443"/>
            <p14:sldId id="488"/>
            <p14:sldId id="444"/>
            <p14:sldId id="489"/>
            <p14:sldId id="445"/>
            <p14:sldId id="487"/>
          </p14:sldIdLst>
        </p14:section>
        <p14:section name="Token-Based Authentication" id="{50718F8B-1D80-4A4E-B0FD-2891A2DF9091}">
          <p14:sldIdLst>
            <p14:sldId id="446"/>
            <p14:sldId id="447"/>
            <p14:sldId id="448"/>
            <p14:sldId id="449"/>
            <p14:sldId id="450"/>
            <p14:sldId id="451"/>
            <p14:sldId id="452"/>
            <p14:sldId id="453"/>
            <p14:sldId id="454"/>
          </p14:sldIdLst>
        </p14:section>
        <p14:section name="Biometric Authentication" id="{109A41C3-E03C-4617-ACC4-77C1B823DC00}">
          <p14:sldIdLst>
            <p14:sldId id="455"/>
            <p14:sldId id="457"/>
            <p14:sldId id="458"/>
            <p14:sldId id="459"/>
            <p14:sldId id="460"/>
            <p14:sldId id="461"/>
            <p14:sldId id="462"/>
            <p14:sldId id="465"/>
          </p14:sldIdLst>
        </p14:section>
        <p14:section name="Remote-User Authentication" id="{4EE83051-63A8-4F3F-B401-B8E1CF7C90F6}">
          <p14:sldIdLst>
            <p14:sldId id="464"/>
            <p14:sldId id="466"/>
            <p14:sldId id="467"/>
            <p14:sldId id="468"/>
            <p14:sldId id="469"/>
          </p14:sldIdLst>
        </p14:section>
        <p14:section name="Security Issues for User Authentication" id="{B1956F16-7D4A-4413-90CC-9B3CCD5B6472}">
          <p14:sldIdLst>
            <p14:sldId id="473"/>
            <p14:sldId id="470"/>
            <p14:sldId id="471"/>
            <p14:sldId id="472"/>
          </p14:sldIdLst>
        </p14:section>
        <p14:section name="Practical Application: An Iris Biometric System" id="{B2C22729-841D-4DA0-9357-615AAC94FA17}">
          <p14:sldIdLst>
            <p14:sldId id="474"/>
          </p14:sldIdLst>
        </p14:section>
        <p14:section name="Case Study: Security Problems for ATM Systems" id="{2D03280D-81AA-44B0-9B8E-45B7B7B7F02F}">
          <p14:sldIdLst>
            <p14:sldId id="475"/>
            <p14:sldId id="477"/>
            <p14:sldId id="476"/>
            <p14:sldId id="478"/>
          </p14:sldIdLst>
        </p14:section>
        <p14:section name="Summary" id="{1EA41482-4AE9-4603-9AB2-91AD54E71996}">
          <p14:sldIdLst>
            <p14:sldId id="403"/>
          </p14:sldIdLst>
        </p14:section>
      </p14:sectionLst>
    </p:ex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99FFCC"/>
    <a:srgbClr val="FFCCCC"/>
    <a:srgbClr val="FFFFCC"/>
    <a:srgbClr val="FF9900"/>
    <a:srgbClr val="ED7D31"/>
    <a:srgbClr val="4472C4"/>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中等深淺樣式 4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929F9F4-4A8F-4326-A1B4-22849713DDAB}" styleName="深色樣式 1 - 輔色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56" autoAdjust="0"/>
    <p:restoredTop sz="90509" autoAdjust="0"/>
  </p:normalViewPr>
  <p:slideViewPr>
    <p:cSldViewPr showGuides="1">
      <p:cViewPr varScale="1">
        <p:scale>
          <a:sx n="78" d="100"/>
          <a:sy n="78" d="100"/>
        </p:scale>
        <p:origin x="486" y="90"/>
      </p:cViewPr>
      <p:guideLst>
        <p:guide pos="3840"/>
        <p:guide orient="horz"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zh-TW"/>
          </a:p>
        </p:txBody>
      </p:sp>
      <p:sp>
        <p:nvSpPr>
          <p:cNvPr id="24579"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TW"/>
          </a:p>
        </p:txBody>
      </p:sp>
      <p:sp>
        <p:nvSpPr>
          <p:cNvPr id="2458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458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24582"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TW"/>
          </a:p>
        </p:txBody>
      </p:sp>
      <p:sp>
        <p:nvSpPr>
          <p:cNvPr id="2458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E5C26C61-5F31-47C4-9082-97355FA63596}" type="slidenum">
              <a:rPr lang="en-US" altLang="zh-TW"/>
              <a:pPr/>
              <a:t>‹#›</a:t>
            </a:fld>
            <a:endParaRPr lang="en-US" altLang="zh-TW"/>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anose="02020603050405020304" pitchFamily="18" charset="0"/>
        <a:ea typeface="新細明體" panose="02020500000000000000" pitchFamily="18" charset="-120"/>
        <a:cs typeface="+mn-cs"/>
      </a:defRPr>
    </a:lvl1pPr>
    <a:lvl2pPr marL="457200" algn="l" rtl="0" fontAlgn="base">
      <a:spcBef>
        <a:spcPct val="30000"/>
      </a:spcBef>
      <a:spcAft>
        <a:spcPct val="0"/>
      </a:spcAft>
      <a:defRPr kumimoji="1" sz="1200" kern="1200">
        <a:solidFill>
          <a:schemeClr val="tx1"/>
        </a:solidFill>
        <a:latin typeface="Times New Roman" panose="02020603050405020304" pitchFamily="18" charset="0"/>
        <a:ea typeface="新細明體" panose="02020500000000000000" pitchFamily="18" charset="-120"/>
        <a:cs typeface="+mn-cs"/>
      </a:defRPr>
    </a:lvl2pPr>
    <a:lvl3pPr marL="914400" algn="l" rtl="0" fontAlgn="base">
      <a:spcBef>
        <a:spcPct val="30000"/>
      </a:spcBef>
      <a:spcAft>
        <a:spcPct val="0"/>
      </a:spcAft>
      <a:defRPr kumimoji="1" sz="1200" kern="1200">
        <a:solidFill>
          <a:schemeClr val="tx1"/>
        </a:solidFill>
        <a:latin typeface="Times New Roman" panose="02020603050405020304" pitchFamily="18" charset="0"/>
        <a:ea typeface="新細明體" panose="02020500000000000000" pitchFamily="18" charset="-120"/>
        <a:cs typeface="+mn-cs"/>
      </a:defRPr>
    </a:lvl3pPr>
    <a:lvl4pPr marL="1371600" algn="l" rtl="0" fontAlgn="base">
      <a:spcBef>
        <a:spcPct val="30000"/>
      </a:spcBef>
      <a:spcAft>
        <a:spcPct val="0"/>
      </a:spcAft>
      <a:defRPr kumimoji="1" sz="1200" kern="1200">
        <a:solidFill>
          <a:schemeClr val="tx1"/>
        </a:solidFill>
        <a:latin typeface="Times New Roman" panose="02020603050405020304" pitchFamily="18" charset="0"/>
        <a:ea typeface="新細明體" panose="02020500000000000000" pitchFamily="18" charset="-120"/>
        <a:cs typeface="+mn-cs"/>
      </a:defRPr>
    </a:lvl4pPr>
    <a:lvl5pPr marL="1828800" algn="l" rtl="0" fontAlgn="base">
      <a:spcBef>
        <a:spcPct val="30000"/>
      </a:spcBef>
      <a:spcAft>
        <a:spcPct val="0"/>
      </a:spcAft>
      <a:defRPr kumimoji="1" sz="1200"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31</a:t>
            </a:fld>
            <a:endParaRPr lang="en-AU" dirty="0"/>
          </a:p>
        </p:txBody>
      </p:sp>
    </p:spTree>
    <p:extLst>
      <p:ext uri="{BB962C8B-B14F-4D97-AF65-F5344CB8AC3E}">
        <p14:creationId xmlns:p14="http://schemas.microsoft.com/office/powerpoint/2010/main" val="238851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183A9D24-3F96-594F-A734-7F26196D568E}" type="slidenum">
              <a:rPr lang="en-AU"/>
              <a:pPr/>
              <a:t>36</a:t>
            </a:fld>
            <a:endParaRPr lang="en-AU" dirty="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412889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5C26C61-5F31-47C4-9082-97355FA63596}" type="slidenum">
              <a:rPr lang="en-US" altLang="zh-TW" smtClean="0"/>
              <a:pPr/>
              <a:t>66</a:t>
            </a:fld>
            <a:endParaRPr lang="en-US" altLang="zh-TW"/>
          </a:p>
        </p:txBody>
      </p:sp>
    </p:spTree>
    <p:extLst>
      <p:ext uri="{BB962C8B-B14F-4D97-AF65-F5344CB8AC3E}">
        <p14:creationId xmlns:p14="http://schemas.microsoft.com/office/powerpoint/2010/main" val="2373660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74</a:t>
            </a:fld>
            <a:endParaRPr lang="en-AU" dirty="0">
              <a:solidFill>
                <a:srgbClr val="000000"/>
              </a:solidFill>
            </a:endParaRPr>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a:latin typeface="Times New Roman" pitchFamily="-107" charset="0"/>
              </a:rPr>
              <a:t>Chapter 3 </a:t>
            </a:r>
            <a:r>
              <a:rPr lang="en-US" dirty="0">
                <a:latin typeface="Times New Roman" pitchFamily="-107" charset="0"/>
              </a:rPr>
              <a:t>summary.</a:t>
            </a:r>
          </a:p>
        </p:txBody>
      </p:sp>
    </p:spTree>
    <p:extLst>
      <p:ext uri="{BB962C8B-B14F-4D97-AF65-F5344CB8AC3E}">
        <p14:creationId xmlns:p14="http://schemas.microsoft.com/office/powerpoint/2010/main" val="596795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45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378D85B2-BC9C-4FD8-BD17-ECCE531B176B}" type="slidenum">
              <a:rPr lang="en-US" altLang="zh-TW" smtClean="0"/>
              <a:pPr/>
              <a:t>‹#›</a:t>
            </a:fld>
            <a:endParaRPr lang="en-US" altLang="zh-TW"/>
          </a:p>
        </p:txBody>
      </p:sp>
    </p:spTree>
    <p:extLst>
      <p:ext uri="{BB962C8B-B14F-4D97-AF65-F5344CB8AC3E}">
        <p14:creationId xmlns:p14="http://schemas.microsoft.com/office/powerpoint/2010/main" val="3181799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8F2CBA80-3883-441B-88AD-953567710696}" type="slidenum">
              <a:rPr lang="en-US" altLang="zh-TW" smtClean="0"/>
              <a:pPr/>
              <a:t>‹#›</a:t>
            </a:fld>
            <a:endParaRPr lang="en-US" altLang="zh-TW"/>
          </a:p>
        </p:txBody>
      </p:sp>
    </p:spTree>
    <p:extLst>
      <p:ext uri="{BB962C8B-B14F-4D97-AF65-F5344CB8AC3E}">
        <p14:creationId xmlns:p14="http://schemas.microsoft.com/office/powerpoint/2010/main" val="3758332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0362"/>
            <a:ext cx="2628900" cy="5811838"/>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838201" y="360364"/>
            <a:ext cx="7734300" cy="5811837"/>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654B1899-1EC0-4301-97E2-E12AABC2BBDD}" type="slidenum">
              <a:rPr lang="en-US" altLang="zh-TW" smtClean="0"/>
              <a:pPr/>
              <a:t>‹#›</a:t>
            </a:fld>
            <a:endParaRPr lang="en-US" altLang="zh-TW"/>
          </a:p>
        </p:txBody>
      </p:sp>
    </p:spTree>
    <p:extLst>
      <p:ext uri="{BB962C8B-B14F-4D97-AF65-F5344CB8AC3E}">
        <p14:creationId xmlns:p14="http://schemas.microsoft.com/office/powerpoint/2010/main" val="57151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2"/>
            <a:ext cx="515620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4" name="Content Placeholder 3"/>
          <p:cNvSpPr>
            <a:spLocks noGrp="1"/>
          </p:cNvSpPr>
          <p:nvPr>
            <p:ph sz="half" idx="2"/>
          </p:nvPr>
        </p:nvSpPr>
        <p:spPr>
          <a:xfrm>
            <a:off x="845127" y="2507552"/>
            <a:ext cx="5156200"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1" y="1681851"/>
            <a:ext cx="51816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6" name="Content Placeholder 5"/>
          <p:cNvSpPr>
            <a:spLocks noGrp="1"/>
          </p:cNvSpPr>
          <p:nvPr>
            <p:ph sz="quarter" idx="4"/>
          </p:nvPr>
        </p:nvSpPr>
        <p:spPr>
          <a:xfrm>
            <a:off x="6172201" y="2507552"/>
            <a:ext cx="5181601"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endParaRPr lang="en-US" altLang="zh-TW"/>
          </a:p>
        </p:txBody>
      </p:sp>
      <p:sp>
        <p:nvSpPr>
          <p:cNvPr id="8" name="Footer Placeholder 7"/>
          <p:cNvSpPr>
            <a:spLocks noGrp="1"/>
          </p:cNvSpPr>
          <p:nvPr>
            <p:ph type="ftr" sz="quarter" idx="11"/>
          </p:nvPr>
        </p:nvSpPr>
        <p:spPr/>
        <p:txBody>
          <a:bodyPr/>
          <a:lstStyle/>
          <a:p>
            <a:endParaRPr lang="en-US" altLang="zh-TW"/>
          </a:p>
        </p:txBody>
      </p:sp>
      <p:sp>
        <p:nvSpPr>
          <p:cNvPr id="9" name="Slide Number Placeholder 8"/>
          <p:cNvSpPr>
            <a:spLocks noGrp="1"/>
          </p:cNvSpPr>
          <p:nvPr>
            <p:ph type="sldNum" sz="quarter" idx="12"/>
          </p:nvPr>
        </p:nvSpPr>
        <p:spPr/>
        <p:txBody>
          <a:bodyPr/>
          <a:lstStyle/>
          <a:p>
            <a:fld id="{06AFB70A-E524-49E4-8F5C-48BFBE4381EC}" type="slidenum">
              <a:rPr lang="en-US" altLang="zh-TW" smtClean="0"/>
              <a:pPr/>
              <a:t>‹#›</a:t>
            </a:fld>
            <a:endParaRPr lang="en-US" altLang="zh-TW"/>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169001760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45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378D85B2-BC9C-4FD8-BD17-ECCE531B176B}" type="slidenum">
              <a:rPr lang="en-US" altLang="zh-TW" smtClean="0"/>
              <a:pPr/>
              <a:t>‹#›</a:t>
            </a:fld>
            <a:endParaRPr lang="en-US" altLang="zh-TW"/>
          </a:p>
        </p:txBody>
      </p:sp>
    </p:spTree>
    <p:extLst>
      <p:ext uri="{BB962C8B-B14F-4D97-AF65-F5344CB8AC3E}">
        <p14:creationId xmlns:p14="http://schemas.microsoft.com/office/powerpoint/2010/main" val="888156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2954421325"/>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1" y="1712423"/>
            <a:ext cx="10515600" cy="2851208"/>
          </a:xfrm>
        </p:spPr>
        <p:txBody>
          <a:bodyPr anchor="b">
            <a:normAutofit/>
          </a:bodyPr>
          <a:lstStyle>
            <a:lvl1pPr>
              <a:defRPr sz="45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1" y="4552635"/>
            <a:ext cx="105156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8F42EFD9-195D-4827-84D3-0A96B5393742}" type="slidenum">
              <a:rPr lang="en-US" altLang="zh-TW" smtClean="0"/>
              <a:pPr/>
              <a:t>‹#›</a:t>
            </a:fld>
            <a:endParaRPr lang="en-US" altLang="zh-TW"/>
          </a:p>
        </p:txBody>
      </p:sp>
    </p:spTree>
    <p:extLst>
      <p:ext uri="{BB962C8B-B14F-4D97-AF65-F5344CB8AC3E}">
        <p14:creationId xmlns:p14="http://schemas.microsoft.com/office/powerpoint/2010/main" val="919012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45127" y="1828802"/>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8802"/>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2531874237"/>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2"/>
            <a:ext cx="515620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4" name="Content Placeholder 3"/>
          <p:cNvSpPr>
            <a:spLocks noGrp="1"/>
          </p:cNvSpPr>
          <p:nvPr>
            <p:ph sz="half" idx="2"/>
          </p:nvPr>
        </p:nvSpPr>
        <p:spPr>
          <a:xfrm>
            <a:off x="845127" y="2507552"/>
            <a:ext cx="5156200"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1" y="1681851"/>
            <a:ext cx="51816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6" name="Content Placeholder 5"/>
          <p:cNvSpPr>
            <a:spLocks noGrp="1"/>
          </p:cNvSpPr>
          <p:nvPr>
            <p:ph sz="quarter" idx="4"/>
          </p:nvPr>
        </p:nvSpPr>
        <p:spPr>
          <a:xfrm>
            <a:off x="6172201" y="2507552"/>
            <a:ext cx="5181601"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endParaRPr lang="en-US" altLang="zh-TW"/>
          </a:p>
        </p:txBody>
      </p:sp>
      <p:sp>
        <p:nvSpPr>
          <p:cNvPr id="8" name="Footer Placeholder 7"/>
          <p:cNvSpPr>
            <a:spLocks noGrp="1"/>
          </p:cNvSpPr>
          <p:nvPr>
            <p:ph type="ftr" sz="quarter" idx="11"/>
          </p:nvPr>
        </p:nvSpPr>
        <p:spPr/>
        <p:txBody>
          <a:bodyPr/>
          <a:lstStyle/>
          <a:p>
            <a:endParaRPr lang="en-US" altLang="zh-TW"/>
          </a:p>
        </p:txBody>
      </p:sp>
      <p:sp>
        <p:nvSpPr>
          <p:cNvPr id="9" name="Slide Number Placeholder 8"/>
          <p:cNvSpPr>
            <a:spLocks noGrp="1"/>
          </p:cNvSpPr>
          <p:nvPr>
            <p:ph type="sldNum" sz="quarter" idx="12"/>
          </p:nvPr>
        </p:nvSpPr>
        <p:spPr/>
        <p:txBody>
          <a:bodyPr/>
          <a:lstStyle/>
          <a:p>
            <a:fld id="{06AFB70A-E524-49E4-8F5C-48BFBE4381EC}" type="slidenum">
              <a:rPr lang="en-US" altLang="zh-TW" smtClean="0"/>
              <a:pPr/>
              <a:t>‹#›</a:t>
            </a:fld>
            <a:endParaRPr lang="en-US" altLang="zh-TW"/>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2352190330"/>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ltLang="zh-TW"/>
          </a:p>
        </p:txBody>
      </p:sp>
      <p:sp>
        <p:nvSpPr>
          <p:cNvPr id="4" name="Footer Placeholder 3"/>
          <p:cNvSpPr>
            <a:spLocks noGrp="1"/>
          </p:cNvSpPr>
          <p:nvPr>
            <p:ph type="ftr" sz="quarter" idx="11"/>
          </p:nvPr>
        </p:nvSpPr>
        <p:spPr/>
        <p:txBody>
          <a:bodyPr/>
          <a:lstStyle/>
          <a:p>
            <a:endParaRPr lang="en-US" altLang="zh-TW"/>
          </a:p>
        </p:txBody>
      </p:sp>
      <p:sp>
        <p:nvSpPr>
          <p:cNvPr id="5" name="Slide Number Placeholder 4"/>
          <p:cNvSpPr>
            <a:spLocks noGrp="1"/>
          </p:cNvSpPr>
          <p:nvPr>
            <p:ph type="sldNum" sz="quarter" idx="12"/>
          </p:nvPr>
        </p:nvSpPr>
        <p:spPr/>
        <p:txBody>
          <a:bodyPr/>
          <a:lstStyle/>
          <a:p>
            <a:fld id="{0BC55746-04A1-42DC-A0BC-1E09A8E18DBD}" type="slidenum">
              <a:rPr lang="en-US" altLang="zh-TW" smtClean="0"/>
              <a:pPr/>
              <a:t>‹#›</a:t>
            </a:fld>
            <a:endParaRPr lang="en-US" altLang="zh-TW"/>
          </a:p>
        </p:txBody>
      </p:sp>
      <p:sp>
        <p:nvSpPr>
          <p:cNvPr id="6" name="Title 5"/>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764835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zh-TW"/>
          </a:p>
        </p:txBody>
      </p:sp>
      <p:sp>
        <p:nvSpPr>
          <p:cNvPr id="3" name="Footer Placeholder 2"/>
          <p:cNvSpPr>
            <a:spLocks noGrp="1"/>
          </p:cNvSpPr>
          <p:nvPr>
            <p:ph type="ftr" sz="quarter" idx="11"/>
          </p:nvPr>
        </p:nvSpPr>
        <p:spPr/>
        <p:txBody>
          <a:bodyPr/>
          <a:lstStyle/>
          <a:p>
            <a:endParaRPr lang="en-US" altLang="zh-TW"/>
          </a:p>
        </p:txBody>
      </p:sp>
      <p:sp>
        <p:nvSpPr>
          <p:cNvPr id="4" name="Slide Number Placeholder 3"/>
          <p:cNvSpPr>
            <a:spLocks noGrp="1"/>
          </p:cNvSpPr>
          <p:nvPr>
            <p:ph type="sldNum" sz="quarter" idx="12"/>
          </p:nvPr>
        </p:nvSpPr>
        <p:spPr/>
        <p:txBody>
          <a:bodyPr/>
          <a:lstStyle/>
          <a:p>
            <a:fld id="{F5266956-B1F5-4385-B837-32E585D3D944}" type="slidenum">
              <a:rPr lang="en-US" altLang="zh-TW" smtClean="0"/>
              <a:pPr/>
              <a:t>‹#›</a:t>
            </a:fld>
            <a:endParaRPr lang="en-US" altLang="zh-TW"/>
          </a:p>
        </p:txBody>
      </p:sp>
    </p:spTree>
    <p:extLst>
      <p:ext uri="{BB962C8B-B14F-4D97-AF65-F5344CB8AC3E}">
        <p14:creationId xmlns:p14="http://schemas.microsoft.com/office/powerpoint/2010/main" val="2915775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21C75E21-BEE4-4CF1-8A21-EACBB0756E63}" type="slidenum">
              <a:rPr lang="en-US" altLang="zh-TW" smtClean="0"/>
              <a:pPr/>
              <a:t>‹#›</a:t>
            </a:fld>
            <a:endParaRPr lang="en-US" altLang="zh-TW"/>
          </a:p>
        </p:txBody>
      </p:sp>
    </p:spTree>
    <p:extLst>
      <p:ext uri="{BB962C8B-B14F-4D97-AF65-F5344CB8AC3E}">
        <p14:creationId xmlns:p14="http://schemas.microsoft.com/office/powerpoint/2010/main" val="20025787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2"/>
            <a:ext cx="3931920" cy="1600197"/>
          </a:xfrm>
        </p:spPr>
        <p:txBody>
          <a:bodyPr anchor="b">
            <a:normAutofit/>
          </a:bodyPr>
          <a:lstStyle>
            <a:lvl1pPr>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3622108913"/>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2400" b="0"/>
            </a:lvl1pPr>
          </a:lstStyle>
          <a:p>
            <a:r>
              <a:rPr lang="zh-TW" altLang="en-US"/>
              <a:t>按一下以編輯母片標題樣式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TW" altLang="en-US"/>
              <a:t>按一下圖示以新增圖片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344388269"/>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1010289469"/>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0362"/>
            <a:ext cx="2628900" cy="5811838"/>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838201" y="360364"/>
            <a:ext cx="7734300" cy="5811837"/>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2023083706"/>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378D85B2-BC9C-4FD8-BD17-ECCE531B176B}" type="slidenum">
              <a:rPr lang="en-US" altLang="zh-TW" smtClean="0"/>
              <a:pPr/>
              <a:t>‹#›</a:t>
            </a:fld>
            <a:endParaRPr lang="en-US" altLang="zh-TW"/>
          </a:p>
        </p:txBody>
      </p:sp>
    </p:spTree>
    <p:extLst>
      <p:ext uri="{BB962C8B-B14F-4D97-AF65-F5344CB8AC3E}">
        <p14:creationId xmlns:p14="http://schemas.microsoft.com/office/powerpoint/2010/main" val="39637015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2008112198"/>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8F42EFD9-195D-4827-84D3-0A96B5393742}" type="slidenum">
              <a:rPr lang="en-US" altLang="zh-TW" smtClean="0"/>
              <a:pPr/>
              <a:t>‹#›</a:t>
            </a:fld>
            <a:endParaRPr lang="en-US" altLang="zh-TW"/>
          </a:p>
        </p:txBody>
      </p:sp>
    </p:spTree>
    <p:extLst>
      <p:ext uri="{BB962C8B-B14F-4D97-AF65-F5344CB8AC3E}">
        <p14:creationId xmlns:p14="http://schemas.microsoft.com/office/powerpoint/2010/main" val="4746202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2151476454"/>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45127" y="2507550"/>
            <a:ext cx="5156200"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2507550"/>
            <a:ext cx="5181601"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endParaRPr lang="en-US" altLang="zh-TW"/>
          </a:p>
        </p:txBody>
      </p:sp>
      <p:sp>
        <p:nvSpPr>
          <p:cNvPr id="8" name="Footer Placeholder 7"/>
          <p:cNvSpPr>
            <a:spLocks noGrp="1"/>
          </p:cNvSpPr>
          <p:nvPr>
            <p:ph type="ftr" sz="quarter" idx="11"/>
          </p:nvPr>
        </p:nvSpPr>
        <p:spPr/>
        <p:txBody>
          <a:bodyPr/>
          <a:lstStyle/>
          <a:p>
            <a:endParaRPr lang="en-US" altLang="zh-TW"/>
          </a:p>
        </p:txBody>
      </p:sp>
      <p:sp>
        <p:nvSpPr>
          <p:cNvPr id="9" name="Slide Number Placeholder 8"/>
          <p:cNvSpPr>
            <a:spLocks noGrp="1"/>
          </p:cNvSpPr>
          <p:nvPr>
            <p:ph type="sldNum" sz="quarter" idx="12"/>
          </p:nvPr>
        </p:nvSpPr>
        <p:spPr/>
        <p:txBody>
          <a:bodyPr/>
          <a:lstStyle/>
          <a:p>
            <a:fld id="{06AFB70A-E524-49E4-8F5C-48BFBE4381EC}" type="slidenum">
              <a:rPr lang="en-US" altLang="zh-TW" smtClean="0"/>
              <a:pPr/>
              <a:t>‹#›</a:t>
            </a:fld>
            <a:endParaRPr lang="en-US" altLang="zh-TW"/>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24928686"/>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ltLang="zh-TW"/>
          </a:p>
        </p:txBody>
      </p:sp>
      <p:sp>
        <p:nvSpPr>
          <p:cNvPr id="4" name="Footer Placeholder 3"/>
          <p:cNvSpPr>
            <a:spLocks noGrp="1"/>
          </p:cNvSpPr>
          <p:nvPr>
            <p:ph type="ftr" sz="quarter" idx="11"/>
          </p:nvPr>
        </p:nvSpPr>
        <p:spPr/>
        <p:txBody>
          <a:bodyPr/>
          <a:lstStyle/>
          <a:p>
            <a:endParaRPr lang="en-US" altLang="zh-TW"/>
          </a:p>
        </p:txBody>
      </p:sp>
      <p:sp>
        <p:nvSpPr>
          <p:cNvPr id="5" name="Slide Number Placeholder 4"/>
          <p:cNvSpPr>
            <a:spLocks noGrp="1"/>
          </p:cNvSpPr>
          <p:nvPr>
            <p:ph type="sldNum" sz="quarter" idx="12"/>
          </p:nvPr>
        </p:nvSpPr>
        <p:spPr/>
        <p:txBody>
          <a:bodyPr/>
          <a:lstStyle/>
          <a:p>
            <a:fld id="{0BC55746-04A1-42DC-A0BC-1E09A8E18DBD}" type="slidenum">
              <a:rPr lang="en-US" altLang="zh-TW" smtClean="0"/>
              <a:pPr/>
              <a:t>‹#›</a:t>
            </a:fld>
            <a:endParaRPr lang="en-US" altLang="zh-TW"/>
          </a:p>
        </p:txBody>
      </p:sp>
      <p:sp>
        <p:nvSpPr>
          <p:cNvPr id="6" name="Title 5"/>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4114160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1" y="1712423"/>
            <a:ext cx="10515600" cy="2851208"/>
          </a:xfrm>
        </p:spPr>
        <p:txBody>
          <a:bodyPr anchor="b">
            <a:normAutofit/>
          </a:bodyPr>
          <a:lstStyle>
            <a:lvl1pPr>
              <a:defRPr sz="45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1" y="4552635"/>
            <a:ext cx="105156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8F42EFD9-195D-4827-84D3-0A96B5393742}" type="slidenum">
              <a:rPr lang="en-US" altLang="zh-TW" smtClean="0"/>
              <a:pPr/>
              <a:t>‹#›</a:t>
            </a:fld>
            <a:endParaRPr lang="en-US" altLang="zh-TW"/>
          </a:p>
        </p:txBody>
      </p:sp>
    </p:spTree>
    <p:extLst>
      <p:ext uri="{BB962C8B-B14F-4D97-AF65-F5344CB8AC3E}">
        <p14:creationId xmlns:p14="http://schemas.microsoft.com/office/powerpoint/2010/main" val="768628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zh-TW"/>
          </a:p>
        </p:txBody>
      </p:sp>
      <p:sp>
        <p:nvSpPr>
          <p:cNvPr id="3" name="Footer Placeholder 2"/>
          <p:cNvSpPr>
            <a:spLocks noGrp="1"/>
          </p:cNvSpPr>
          <p:nvPr>
            <p:ph type="ftr" sz="quarter" idx="11"/>
          </p:nvPr>
        </p:nvSpPr>
        <p:spPr/>
        <p:txBody>
          <a:bodyPr/>
          <a:lstStyle/>
          <a:p>
            <a:endParaRPr lang="en-US" altLang="zh-TW"/>
          </a:p>
        </p:txBody>
      </p:sp>
      <p:sp>
        <p:nvSpPr>
          <p:cNvPr id="4" name="Slide Number Placeholder 3"/>
          <p:cNvSpPr>
            <a:spLocks noGrp="1"/>
          </p:cNvSpPr>
          <p:nvPr>
            <p:ph type="sldNum" sz="quarter" idx="12"/>
          </p:nvPr>
        </p:nvSpPr>
        <p:spPr/>
        <p:txBody>
          <a:bodyPr/>
          <a:lstStyle/>
          <a:p>
            <a:fld id="{F5266956-B1F5-4385-B837-32E585D3D944}" type="slidenum">
              <a:rPr lang="en-US" altLang="zh-TW" smtClean="0"/>
              <a:pPr/>
              <a:t>‹#›</a:t>
            </a:fld>
            <a:endParaRPr lang="en-US" altLang="zh-TW"/>
          </a:p>
        </p:txBody>
      </p:sp>
    </p:spTree>
    <p:extLst>
      <p:ext uri="{BB962C8B-B14F-4D97-AF65-F5344CB8AC3E}">
        <p14:creationId xmlns:p14="http://schemas.microsoft.com/office/powerpoint/2010/main" val="23313668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TW" altLang="en-US"/>
              <a:t>按一下以編輯母片標題樣式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525824426"/>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TW" altLang="en-US"/>
              <a:t>按一下以編輯母片標題樣式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3571763939"/>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8F2CBA80-3883-441B-88AD-953567710696}" type="slidenum">
              <a:rPr lang="en-US" altLang="zh-TW" smtClean="0"/>
              <a:pPr/>
              <a:t>‹#›</a:t>
            </a:fld>
            <a:endParaRPr lang="en-US" altLang="zh-TW"/>
          </a:p>
        </p:txBody>
      </p:sp>
    </p:spTree>
    <p:extLst>
      <p:ext uri="{BB962C8B-B14F-4D97-AF65-F5344CB8AC3E}">
        <p14:creationId xmlns:p14="http://schemas.microsoft.com/office/powerpoint/2010/main" val="30750462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654B1899-1EC0-4301-97E2-E12AABC2BBDD}" type="slidenum">
              <a:rPr lang="en-US" altLang="zh-TW" smtClean="0"/>
              <a:pPr/>
              <a:t>‹#›</a:t>
            </a:fld>
            <a:endParaRPr lang="en-US" altLang="zh-TW"/>
          </a:p>
        </p:txBody>
      </p:sp>
    </p:spTree>
    <p:extLst>
      <p:ext uri="{BB962C8B-B14F-4D97-AF65-F5344CB8AC3E}">
        <p14:creationId xmlns:p14="http://schemas.microsoft.com/office/powerpoint/2010/main" val="25045551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378D85B2-BC9C-4FD8-BD17-ECCE531B176B}" type="slidenum">
              <a:rPr lang="en-US" altLang="zh-TW" smtClean="0"/>
              <a:pPr/>
              <a:t>‹#›</a:t>
            </a:fld>
            <a:endParaRPr lang="en-US" altLang="zh-TW"/>
          </a:p>
        </p:txBody>
      </p:sp>
    </p:spTree>
    <p:extLst>
      <p:ext uri="{BB962C8B-B14F-4D97-AF65-F5344CB8AC3E}">
        <p14:creationId xmlns:p14="http://schemas.microsoft.com/office/powerpoint/2010/main" val="31905019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3920291167"/>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8F42EFD9-195D-4827-84D3-0A96B5393742}" type="slidenum">
              <a:rPr lang="en-US" altLang="zh-TW" smtClean="0"/>
              <a:pPr/>
              <a:t>‹#›</a:t>
            </a:fld>
            <a:endParaRPr lang="en-US" altLang="zh-TW"/>
          </a:p>
        </p:txBody>
      </p:sp>
    </p:spTree>
    <p:extLst>
      <p:ext uri="{BB962C8B-B14F-4D97-AF65-F5344CB8AC3E}">
        <p14:creationId xmlns:p14="http://schemas.microsoft.com/office/powerpoint/2010/main" val="9724587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2040365615"/>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45127" y="2507550"/>
            <a:ext cx="5156200"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2507550"/>
            <a:ext cx="5181601"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endParaRPr lang="en-US" altLang="zh-TW"/>
          </a:p>
        </p:txBody>
      </p:sp>
      <p:sp>
        <p:nvSpPr>
          <p:cNvPr id="8" name="Footer Placeholder 7"/>
          <p:cNvSpPr>
            <a:spLocks noGrp="1"/>
          </p:cNvSpPr>
          <p:nvPr>
            <p:ph type="ftr" sz="quarter" idx="11"/>
          </p:nvPr>
        </p:nvSpPr>
        <p:spPr/>
        <p:txBody>
          <a:bodyPr/>
          <a:lstStyle/>
          <a:p>
            <a:endParaRPr lang="en-US" altLang="zh-TW"/>
          </a:p>
        </p:txBody>
      </p:sp>
      <p:sp>
        <p:nvSpPr>
          <p:cNvPr id="9" name="Slide Number Placeholder 8"/>
          <p:cNvSpPr>
            <a:spLocks noGrp="1"/>
          </p:cNvSpPr>
          <p:nvPr>
            <p:ph type="sldNum" sz="quarter" idx="12"/>
          </p:nvPr>
        </p:nvSpPr>
        <p:spPr/>
        <p:txBody>
          <a:bodyPr/>
          <a:lstStyle/>
          <a:p>
            <a:fld id="{06AFB70A-E524-49E4-8F5C-48BFBE4381EC}" type="slidenum">
              <a:rPr lang="en-US" altLang="zh-TW" smtClean="0"/>
              <a:pPr/>
              <a:t>‹#›</a:t>
            </a:fld>
            <a:endParaRPr lang="en-US" altLang="zh-TW"/>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176590279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45127" y="1828802"/>
            <a:ext cx="5181600" cy="435133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8802"/>
            <a:ext cx="5181600" cy="435133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C4051CCB-DE00-4AB8-A2F3-F6180568AB4B}" type="slidenum">
              <a:rPr lang="en-US" altLang="zh-TW" smtClean="0"/>
              <a:pPr/>
              <a:t>‹#›</a:t>
            </a:fld>
            <a:endParaRPr lang="en-US" altLang="zh-TW"/>
          </a:p>
        </p:txBody>
      </p:sp>
    </p:spTree>
    <p:extLst>
      <p:ext uri="{BB962C8B-B14F-4D97-AF65-F5344CB8AC3E}">
        <p14:creationId xmlns:p14="http://schemas.microsoft.com/office/powerpoint/2010/main" val="15909429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ltLang="zh-TW"/>
          </a:p>
        </p:txBody>
      </p:sp>
      <p:sp>
        <p:nvSpPr>
          <p:cNvPr id="4" name="Footer Placeholder 3"/>
          <p:cNvSpPr>
            <a:spLocks noGrp="1"/>
          </p:cNvSpPr>
          <p:nvPr>
            <p:ph type="ftr" sz="quarter" idx="11"/>
          </p:nvPr>
        </p:nvSpPr>
        <p:spPr/>
        <p:txBody>
          <a:bodyPr/>
          <a:lstStyle/>
          <a:p>
            <a:endParaRPr lang="en-US" altLang="zh-TW"/>
          </a:p>
        </p:txBody>
      </p:sp>
      <p:sp>
        <p:nvSpPr>
          <p:cNvPr id="5" name="Slide Number Placeholder 4"/>
          <p:cNvSpPr>
            <a:spLocks noGrp="1"/>
          </p:cNvSpPr>
          <p:nvPr>
            <p:ph type="sldNum" sz="quarter" idx="12"/>
          </p:nvPr>
        </p:nvSpPr>
        <p:spPr/>
        <p:txBody>
          <a:bodyPr/>
          <a:lstStyle/>
          <a:p>
            <a:fld id="{0BC55746-04A1-42DC-A0BC-1E09A8E18DBD}" type="slidenum">
              <a:rPr lang="en-US" altLang="zh-TW" smtClean="0"/>
              <a:pPr/>
              <a:t>‹#›</a:t>
            </a:fld>
            <a:endParaRPr lang="en-US" altLang="zh-TW"/>
          </a:p>
        </p:txBody>
      </p:sp>
      <p:sp>
        <p:nvSpPr>
          <p:cNvPr id="6" name="Title 5"/>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23019031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zh-TW"/>
          </a:p>
        </p:txBody>
      </p:sp>
      <p:sp>
        <p:nvSpPr>
          <p:cNvPr id="3" name="Footer Placeholder 2"/>
          <p:cNvSpPr>
            <a:spLocks noGrp="1"/>
          </p:cNvSpPr>
          <p:nvPr>
            <p:ph type="ftr" sz="quarter" idx="11"/>
          </p:nvPr>
        </p:nvSpPr>
        <p:spPr/>
        <p:txBody>
          <a:bodyPr/>
          <a:lstStyle/>
          <a:p>
            <a:endParaRPr lang="en-US" altLang="zh-TW"/>
          </a:p>
        </p:txBody>
      </p:sp>
      <p:sp>
        <p:nvSpPr>
          <p:cNvPr id="4" name="Slide Number Placeholder 3"/>
          <p:cNvSpPr>
            <a:spLocks noGrp="1"/>
          </p:cNvSpPr>
          <p:nvPr>
            <p:ph type="sldNum" sz="quarter" idx="12"/>
          </p:nvPr>
        </p:nvSpPr>
        <p:spPr/>
        <p:txBody>
          <a:bodyPr/>
          <a:lstStyle/>
          <a:p>
            <a:fld id="{F5266956-B1F5-4385-B837-32E585D3D944}" type="slidenum">
              <a:rPr lang="en-US" altLang="zh-TW" smtClean="0"/>
              <a:pPr/>
              <a:t>‹#›</a:t>
            </a:fld>
            <a:endParaRPr lang="en-US" altLang="zh-TW"/>
          </a:p>
        </p:txBody>
      </p:sp>
    </p:spTree>
    <p:extLst>
      <p:ext uri="{BB962C8B-B14F-4D97-AF65-F5344CB8AC3E}">
        <p14:creationId xmlns:p14="http://schemas.microsoft.com/office/powerpoint/2010/main" val="1908688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TW" altLang="en-US"/>
              <a:t>按一下以編輯母片標題樣式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3826195864"/>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TW" altLang="en-US"/>
              <a:t>按一下以編輯母片標題樣式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3814511616"/>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8F2CBA80-3883-441B-88AD-953567710696}" type="slidenum">
              <a:rPr lang="en-US" altLang="zh-TW" smtClean="0"/>
              <a:pPr/>
              <a:t>‹#›</a:t>
            </a:fld>
            <a:endParaRPr lang="en-US" altLang="zh-TW"/>
          </a:p>
        </p:txBody>
      </p:sp>
    </p:spTree>
    <p:extLst>
      <p:ext uri="{BB962C8B-B14F-4D97-AF65-F5344CB8AC3E}">
        <p14:creationId xmlns:p14="http://schemas.microsoft.com/office/powerpoint/2010/main" val="301730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654B1899-1EC0-4301-97E2-E12AABC2BBDD}" type="slidenum">
              <a:rPr lang="en-US" altLang="zh-TW" smtClean="0"/>
              <a:pPr/>
              <a:t>‹#›</a:t>
            </a:fld>
            <a:endParaRPr lang="en-US" altLang="zh-TW"/>
          </a:p>
        </p:txBody>
      </p:sp>
    </p:spTree>
    <p:extLst>
      <p:ext uri="{BB962C8B-B14F-4D97-AF65-F5344CB8AC3E}">
        <p14:creationId xmlns:p14="http://schemas.microsoft.com/office/powerpoint/2010/main" val="5352036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197600" y="1600201"/>
            <a:ext cx="53848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5DF91A-7C92-3743-8A2E-356816C55239}" type="slidenum">
              <a:rPr lang="en-US" smtClean="0"/>
              <a:pPr/>
              <a:t>‹#›</a:t>
            </a:fld>
            <a:endParaRPr lang="en-US" dirty="0"/>
          </a:p>
        </p:txBody>
      </p:sp>
      <p:sp>
        <p:nvSpPr>
          <p:cNvPr id="9" name="Content Placeholder 8"/>
          <p:cNvSpPr>
            <a:spLocks noGrp="1"/>
          </p:cNvSpPr>
          <p:nvPr>
            <p:ph sz="quarter" idx="13"/>
          </p:nvPr>
        </p:nvSpPr>
        <p:spPr>
          <a:xfrm>
            <a:off x="487680" y="1600200"/>
            <a:ext cx="5388864"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75967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1488018" y="836614"/>
            <a:ext cx="10390716" cy="814387"/>
          </a:xfrm>
        </p:spPr>
        <p:txBody>
          <a:bodyPr/>
          <a:lstStyle/>
          <a:p>
            <a:r>
              <a:rPr lang="zh-TW" altLang="en-US"/>
              <a:t>按一下以編輯母片標題樣式</a:t>
            </a:r>
          </a:p>
        </p:txBody>
      </p:sp>
      <p:sp>
        <p:nvSpPr>
          <p:cNvPr id="3" name="表格版面配置區 2"/>
          <p:cNvSpPr>
            <a:spLocks noGrp="1"/>
          </p:cNvSpPr>
          <p:nvPr>
            <p:ph type="tbl" idx="1"/>
          </p:nvPr>
        </p:nvSpPr>
        <p:spPr>
          <a:xfrm>
            <a:off x="1968501" y="2349500"/>
            <a:ext cx="8352367" cy="3754438"/>
          </a:xfrm>
        </p:spPr>
        <p:txBody>
          <a:bodyPr rtlCol="0">
            <a:normAutofit/>
          </a:bodyPr>
          <a:lstStyle/>
          <a:p>
            <a:pPr lvl="0"/>
            <a:endParaRPr lang="zh-TW" altLang="en-US" noProof="0"/>
          </a:p>
        </p:txBody>
      </p:sp>
      <p:sp>
        <p:nvSpPr>
          <p:cNvPr id="4" name="頁尾版面配置區 3"/>
          <p:cNvSpPr>
            <a:spLocks noGrp="1"/>
          </p:cNvSpPr>
          <p:nvPr>
            <p:ph type="ftr" sz="quarter" idx="10"/>
          </p:nvPr>
        </p:nvSpPr>
        <p:spPr>
          <a:xfrm>
            <a:off x="527051" y="6453188"/>
            <a:ext cx="11040533" cy="404812"/>
          </a:xfrm>
        </p:spPr>
        <p:txBody>
          <a:bodyPr/>
          <a:lstStyle>
            <a:lvl1pPr>
              <a:defRPr/>
            </a:lvl1pPr>
          </a:lstStyle>
          <a:p>
            <a:pPr>
              <a:defRPr/>
            </a:pPr>
            <a:endParaRPr lang="en-US" altLang="zh-TW"/>
          </a:p>
        </p:txBody>
      </p:sp>
      <p:sp>
        <p:nvSpPr>
          <p:cNvPr id="5" name="投影片編號版面配置區 4"/>
          <p:cNvSpPr>
            <a:spLocks noGrp="1"/>
          </p:cNvSpPr>
          <p:nvPr>
            <p:ph type="sldNum" sz="quarter" idx="11"/>
          </p:nvPr>
        </p:nvSpPr>
        <p:spPr>
          <a:xfrm>
            <a:off x="9652000" y="6400800"/>
            <a:ext cx="2540000" cy="457200"/>
          </a:xfrm>
        </p:spPr>
        <p:txBody>
          <a:bodyPr/>
          <a:lstStyle>
            <a:lvl1pPr>
              <a:defRPr/>
            </a:lvl1pPr>
          </a:lstStyle>
          <a:p>
            <a:pPr>
              <a:defRPr/>
            </a:pPr>
            <a:fld id="{0E9BCEA6-C4E2-46AE-9789-55BD85C24BD6}" type="slidenum">
              <a:rPr lang="en-US" altLang="zh-TW"/>
              <a:pPr>
                <a:defRPr/>
              </a:pPr>
              <a:t>‹#›</a:t>
            </a:fld>
            <a:endParaRPr lang="en-US" altLang="zh-TW"/>
          </a:p>
        </p:txBody>
      </p:sp>
    </p:spTree>
    <p:extLst>
      <p:ext uri="{BB962C8B-B14F-4D97-AF65-F5344CB8AC3E}">
        <p14:creationId xmlns:p14="http://schemas.microsoft.com/office/powerpoint/2010/main" val="13988688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1488018" y="836614"/>
            <a:ext cx="10390716" cy="814387"/>
          </a:xfrm>
        </p:spPr>
        <p:txBody>
          <a:bodyPr/>
          <a:lstStyle/>
          <a:p>
            <a:r>
              <a:rPr lang="zh-TW" altLang="en-US"/>
              <a:t>按一下以編輯母片標題樣式</a:t>
            </a:r>
          </a:p>
        </p:txBody>
      </p:sp>
      <p:sp>
        <p:nvSpPr>
          <p:cNvPr id="3" name="文字版面配置區 2"/>
          <p:cNvSpPr>
            <a:spLocks noGrp="1"/>
          </p:cNvSpPr>
          <p:nvPr>
            <p:ph type="body" sz="half" idx="1"/>
          </p:nvPr>
        </p:nvSpPr>
        <p:spPr>
          <a:xfrm>
            <a:off x="1968500" y="2349500"/>
            <a:ext cx="4074584" cy="37544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246285" y="2349500"/>
            <a:ext cx="4074583" cy="37544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頁尾版面配置區 4"/>
          <p:cNvSpPr>
            <a:spLocks noGrp="1"/>
          </p:cNvSpPr>
          <p:nvPr>
            <p:ph type="ftr" sz="quarter" idx="10"/>
          </p:nvPr>
        </p:nvSpPr>
        <p:spPr>
          <a:xfrm>
            <a:off x="527051" y="6453188"/>
            <a:ext cx="11040533" cy="404812"/>
          </a:xfrm>
        </p:spPr>
        <p:txBody>
          <a:bodyPr/>
          <a:lstStyle>
            <a:lvl1pPr>
              <a:defRPr/>
            </a:lvl1pPr>
          </a:lstStyle>
          <a:p>
            <a:pPr>
              <a:defRPr/>
            </a:pPr>
            <a:endParaRPr lang="en-US" altLang="zh-TW"/>
          </a:p>
        </p:txBody>
      </p:sp>
      <p:sp>
        <p:nvSpPr>
          <p:cNvPr id="6" name="投影片編號版面配置區 5"/>
          <p:cNvSpPr>
            <a:spLocks noGrp="1"/>
          </p:cNvSpPr>
          <p:nvPr>
            <p:ph type="sldNum" sz="quarter" idx="11"/>
          </p:nvPr>
        </p:nvSpPr>
        <p:spPr>
          <a:xfrm>
            <a:off x="9652000" y="6400800"/>
            <a:ext cx="2540000" cy="457200"/>
          </a:xfrm>
        </p:spPr>
        <p:txBody>
          <a:bodyPr/>
          <a:lstStyle>
            <a:lvl1pPr>
              <a:defRPr/>
            </a:lvl1pPr>
          </a:lstStyle>
          <a:p>
            <a:pPr>
              <a:defRPr/>
            </a:pPr>
            <a:fld id="{0036A759-20E2-41C2-A37B-370F4B92D054}" type="slidenum">
              <a:rPr lang="en-US" altLang="zh-TW"/>
              <a:pPr>
                <a:defRPr/>
              </a:pPr>
              <a:t>‹#›</a:t>
            </a:fld>
            <a:endParaRPr lang="en-US" altLang="zh-TW"/>
          </a:p>
        </p:txBody>
      </p:sp>
    </p:spTree>
    <p:extLst>
      <p:ext uri="{BB962C8B-B14F-4D97-AF65-F5344CB8AC3E}">
        <p14:creationId xmlns:p14="http://schemas.microsoft.com/office/powerpoint/2010/main" val="570505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對">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2"/>
            <a:ext cx="515620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4" name="Content Placeholder 3"/>
          <p:cNvSpPr>
            <a:spLocks noGrp="1"/>
          </p:cNvSpPr>
          <p:nvPr>
            <p:ph sz="half" idx="2"/>
          </p:nvPr>
        </p:nvSpPr>
        <p:spPr>
          <a:xfrm>
            <a:off x="845127" y="2507552"/>
            <a:ext cx="5156200" cy="3680525"/>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1" y="1681851"/>
            <a:ext cx="51816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6" name="Content Placeholder 5"/>
          <p:cNvSpPr>
            <a:spLocks noGrp="1"/>
          </p:cNvSpPr>
          <p:nvPr>
            <p:ph sz="quarter" idx="4"/>
          </p:nvPr>
        </p:nvSpPr>
        <p:spPr>
          <a:xfrm>
            <a:off x="6172201" y="2507552"/>
            <a:ext cx="5181601" cy="3680525"/>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endParaRPr lang="en-US" altLang="zh-TW"/>
          </a:p>
        </p:txBody>
      </p:sp>
      <p:sp>
        <p:nvSpPr>
          <p:cNvPr id="8" name="Footer Placeholder 7"/>
          <p:cNvSpPr>
            <a:spLocks noGrp="1"/>
          </p:cNvSpPr>
          <p:nvPr>
            <p:ph type="ftr" sz="quarter" idx="11"/>
          </p:nvPr>
        </p:nvSpPr>
        <p:spPr/>
        <p:txBody>
          <a:bodyPr/>
          <a:lstStyle/>
          <a:p>
            <a:endParaRPr lang="en-US" altLang="zh-TW"/>
          </a:p>
        </p:txBody>
      </p:sp>
      <p:sp>
        <p:nvSpPr>
          <p:cNvPr id="9" name="Slide Number Placeholder 8"/>
          <p:cNvSpPr>
            <a:spLocks noGrp="1"/>
          </p:cNvSpPr>
          <p:nvPr>
            <p:ph type="sldNum" sz="quarter" idx="12"/>
          </p:nvPr>
        </p:nvSpPr>
        <p:spPr/>
        <p:txBody>
          <a:bodyPr/>
          <a:lstStyle/>
          <a:p>
            <a:fld id="{2A39D077-81B7-49AF-BDB3-D40E5AC4638C}" type="slidenum">
              <a:rPr lang="en-US" altLang="zh-TW" smtClean="0"/>
              <a:pPr/>
              <a:t>‹#›</a:t>
            </a:fld>
            <a:endParaRPr lang="en-US" altLang="zh-TW"/>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4081768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ltLang="zh-TW"/>
          </a:p>
        </p:txBody>
      </p:sp>
      <p:sp>
        <p:nvSpPr>
          <p:cNvPr id="4" name="Footer Placeholder 3"/>
          <p:cNvSpPr>
            <a:spLocks noGrp="1"/>
          </p:cNvSpPr>
          <p:nvPr>
            <p:ph type="ftr" sz="quarter" idx="11"/>
          </p:nvPr>
        </p:nvSpPr>
        <p:spPr/>
        <p:txBody>
          <a:bodyPr/>
          <a:lstStyle/>
          <a:p>
            <a:endParaRPr lang="en-US" altLang="zh-TW"/>
          </a:p>
        </p:txBody>
      </p:sp>
      <p:sp>
        <p:nvSpPr>
          <p:cNvPr id="5" name="Slide Number Placeholder 4"/>
          <p:cNvSpPr>
            <a:spLocks noGrp="1"/>
          </p:cNvSpPr>
          <p:nvPr>
            <p:ph type="sldNum" sz="quarter" idx="12"/>
          </p:nvPr>
        </p:nvSpPr>
        <p:spPr/>
        <p:txBody>
          <a:bodyPr/>
          <a:lstStyle/>
          <a:p>
            <a:fld id="{0BC55746-04A1-42DC-A0BC-1E09A8E18DBD}" type="slidenum">
              <a:rPr lang="en-US" altLang="zh-TW" smtClean="0"/>
              <a:pPr/>
              <a:t>‹#›</a:t>
            </a:fld>
            <a:endParaRPr lang="en-US" altLang="zh-TW"/>
          </a:p>
        </p:txBody>
      </p:sp>
      <p:sp>
        <p:nvSpPr>
          <p:cNvPr id="6" name="Title 5"/>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3759360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zh-TW"/>
          </a:p>
        </p:txBody>
      </p:sp>
      <p:sp>
        <p:nvSpPr>
          <p:cNvPr id="3" name="Footer Placeholder 2"/>
          <p:cNvSpPr>
            <a:spLocks noGrp="1"/>
          </p:cNvSpPr>
          <p:nvPr>
            <p:ph type="ftr" sz="quarter" idx="11"/>
          </p:nvPr>
        </p:nvSpPr>
        <p:spPr/>
        <p:txBody>
          <a:bodyPr/>
          <a:lstStyle/>
          <a:p>
            <a:endParaRPr lang="en-US" altLang="zh-TW"/>
          </a:p>
        </p:txBody>
      </p:sp>
      <p:sp>
        <p:nvSpPr>
          <p:cNvPr id="4" name="Slide Number Placeholder 3"/>
          <p:cNvSpPr>
            <a:spLocks noGrp="1"/>
          </p:cNvSpPr>
          <p:nvPr>
            <p:ph type="sldNum" sz="quarter" idx="12"/>
          </p:nvPr>
        </p:nvSpPr>
        <p:spPr/>
        <p:txBody>
          <a:bodyPr/>
          <a:lstStyle/>
          <a:p>
            <a:fld id="{F5266956-B1F5-4385-B837-32E585D3D944}" type="slidenum">
              <a:rPr lang="en-US" altLang="zh-TW" smtClean="0"/>
              <a:pPr/>
              <a:t>‹#›</a:t>
            </a:fld>
            <a:endParaRPr lang="en-US" altLang="zh-TW"/>
          </a:p>
        </p:txBody>
      </p:sp>
    </p:spTree>
    <p:extLst>
      <p:ext uri="{BB962C8B-B14F-4D97-AF65-F5344CB8AC3E}">
        <p14:creationId xmlns:p14="http://schemas.microsoft.com/office/powerpoint/2010/main" val="187693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2"/>
            <a:ext cx="3931920" cy="1600197"/>
          </a:xfrm>
        </p:spPr>
        <p:txBody>
          <a:bodyPr anchor="b">
            <a:normAutofit/>
          </a:bodyPr>
          <a:lstStyle>
            <a:lvl1pPr>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編輯母片文字樣式</a:t>
            </a:r>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BABDBC93-0F08-4AB7-8D83-38ED83DBEB96}" type="slidenum">
              <a:rPr lang="en-US" altLang="zh-TW" smtClean="0"/>
              <a:pPr/>
              <a:t>‹#›</a:t>
            </a:fld>
            <a:endParaRPr lang="en-US" altLang="zh-TW"/>
          </a:p>
        </p:txBody>
      </p:sp>
    </p:spTree>
    <p:extLst>
      <p:ext uri="{BB962C8B-B14F-4D97-AF65-F5344CB8AC3E}">
        <p14:creationId xmlns:p14="http://schemas.microsoft.com/office/powerpoint/2010/main" val="3154488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2400" b="0"/>
            </a:lvl1pPr>
          </a:lstStyle>
          <a:p>
            <a:r>
              <a:rPr lang="zh-TW" altLang="en-US"/>
              <a:t>按一下以編輯母片標題樣式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TW" altLang="en-US"/>
              <a:t>按一下圖示以新增圖片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編輯母片文字樣式</a:t>
            </a:r>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8851742D-6054-4A72-BE3D-513F6E111B3B}" type="slidenum">
              <a:rPr lang="en-US" altLang="zh-TW" smtClean="0"/>
              <a:pPr/>
              <a:t>‹#›</a:t>
            </a:fld>
            <a:endParaRPr lang="en-US" altLang="zh-TW"/>
          </a:p>
        </p:txBody>
      </p:sp>
    </p:spTree>
    <p:extLst>
      <p:ext uri="{BB962C8B-B14F-4D97-AF65-F5344CB8AC3E}">
        <p14:creationId xmlns:p14="http://schemas.microsoft.com/office/powerpoint/2010/main" val="551372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theme" Target="../theme/theme4.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45127" y="1828802"/>
            <a:ext cx="10515600" cy="4351337"/>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endParaRPr lang="en-US" altLang="zh-TW"/>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en-US" altLang="zh-TW"/>
          </a:p>
        </p:txBody>
      </p:sp>
      <p:sp>
        <p:nvSpPr>
          <p:cNvPr id="6" name="Slide Number Placeholder 5"/>
          <p:cNvSpPr>
            <a:spLocks noGrp="1"/>
          </p:cNvSpPr>
          <p:nvPr>
            <p:ph type="sldNum" sz="quarter" idx="4"/>
          </p:nvPr>
        </p:nvSpPr>
        <p:spPr>
          <a:xfrm>
            <a:off x="8617527" y="6356352"/>
            <a:ext cx="27432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166730226"/>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837"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45127" y="1828802"/>
            <a:ext cx="10515600" cy="4351337"/>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endParaRPr lang="en-US" altLang="zh-TW"/>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en-US" altLang="zh-TW"/>
          </a:p>
        </p:txBody>
      </p:sp>
      <p:sp>
        <p:nvSpPr>
          <p:cNvPr id="6" name="Slide Number Placeholder 5"/>
          <p:cNvSpPr>
            <a:spLocks noGrp="1"/>
          </p:cNvSpPr>
          <p:nvPr>
            <p:ph type="sldNum" sz="quarter" idx="4"/>
          </p:nvPr>
        </p:nvSpPr>
        <p:spPr>
          <a:xfrm>
            <a:off x="8617527" y="6356352"/>
            <a:ext cx="27432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4112843405"/>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altLang="zh-TW"/>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ltLang="zh-TW"/>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1228273526"/>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altLang="zh-TW"/>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ltLang="zh-TW"/>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2034501388"/>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5" r:id="rId12"/>
    <p:sldLayoutId id="2147484077" r:id="rId13"/>
    <p:sldLayoutId id="2147484078"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hyperlink" Target="https://en.wikipedia.org/wiki/List_of_the_most_common_passwords" TargetMode="Externa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en.wikipedia.org/wiki/List_of_the_most_common_passwords" TargetMode="Externa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6.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2" Type="http://schemas.openxmlformats.org/officeDocument/2006/relationships/hyperlink" Target="https://www.howtogeek.com/howto/30184/10-ways-to-generate-a-random-password-from-the-command-line/" TargetMode="Externa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8.png"/><Relationship Id="rId1" Type="http://schemas.openxmlformats.org/officeDocument/2006/relationships/slideLayout" Target="../slideLayouts/slideLayout36.xml"/><Relationship Id="rId4" Type="http://schemas.openxmlformats.org/officeDocument/2006/relationships/image" Target="../media/image140.png"/></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1.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1.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1.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8.png"/><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40.xml"/><Relationship Id="rId4" Type="http://schemas.openxmlformats.org/officeDocument/2006/relationships/image" Target="../media/image50.jpg"/></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0.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8.xml"/><Relationship Id="rId4" Type="http://schemas.openxmlformats.org/officeDocument/2006/relationships/image" Target="../media/image6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normAutofit fontScale="90000"/>
          </a:bodyPr>
          <a:lstStyle/>
          <a:p>
            <a:r>
              <a:rPr lang="zh-TW" altLang="en-US" dirty="0"/>
              <a:t>資訊安全 </a:t>
            </a:r>
            <a:r>
              <a:rPr lang="en-US" altLang="zh-TW" dirty="0"/>
              <a:t>Chapter 3</a:t>
            </a:r>
            <a:br>
              <a:rPr lang="en-US" altLang="zh-TW" dirty="0"/>
            </a:br>
            <a:r>
              <a:rPr lang="en-US" altLang="zh-TW" sz="6000" dirty="0"/>
              <a:t>User Authentication</a:t>
            </a:r>
            <a:br>
              <a:rPr lang="en-US" altLang="zh-TW" sz="6000" dirty="0"/>
            </a:br>
            <a:r>
              <a:rPr lang="zh-TW" altLang="en-US" sz="6000" dirty="0"/>
              <a:t>使用者身份驗證</a:t>
            </a:r>
            <a:endParaRPr lang="zh-TW" altLang="en-US" dirty="0"/>
          </a:p>
        </p:txBody>
      </p:sp>
      <p:sp>
        <p:nvSpPr>
          <p:cNvPr id="2051" name="Rectangle 3"/>
          <p:cNvSpPr>
            <a:spLocks noGrp="1" noChangeArrowheads="1"/>
          </p:cNvSpPr>
          <p:nvPr>
            <p:ph type="subTitle" idx="1"/>
          </p:nvPr>
        </p:nvSpPr>
        <p:spPr/>
        <p:txBody>
          <a:bodyPr/>
          <a:lstStyle/>
          <a:p>
            <a:r>
              <a:rPr lang="en-US" altLang="zh-TW" dirty="0"/>
              <a:t>Joseph Deng</a:t>
            </a:r>
            <a:endParaRPr lang="zh-TW" altLang="en-US" dirty="0"/>
          </a:p>
          <a:p>
            <a:r>
              <a:rPr lang="en-US" altLang="zh-TW" dirty="0"/>
              <a:t>josephdeng@g2.usc.edu.tw</a:t>
            </a:r>
          </a:p>
        </p:txBody>
      </p:sp>
      <p:sp>
        <p:nvSpPr>
          <p:cNvPr id="6" name="Rectangle 16"/>
          <p:cNvSpPr>
            <a:spLocks noGrp="1" noChangeArrowheads="1"/>
          </p:cNvSpPr>
          <p:nvPr>
            <p:ph type="sldNum" sz="quarter" idx="12"/>
          </p:nvPr>
        </p:nvSpPr>
        <p:spPr/>
        <p:txBody>
          <a:bodyPr/>
          <a:lstStyle/>
          <a:p>
            <a:fld id="{206ADF68-3803-4CF3-9916-FA3C4404E545}" type="slidenum">
              <a:rPr lang="en-US" altLang="zh-TW"/>
              <a:pPr/>
              <a:t>1</a:t>
            </a:fld>
            <a:endParaRPr lang="en-US" altLang="zh-TW"/>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D9325D-96FE-4C88-BD5A-026C8300FFE7}"/>
              </a:ext>
            </a:extLst>
          </p:cNvPr>
          <p:cNvSpPr>
            <a:spLocks noGrp="1"/>
          </p:cNvSpPr>
          <p:nvPr>
            <p:ph type="title"/>
          </p:nvPr>
        </p:nvSpPr>
        <p:spPr/>
        <p:txBody>
          <a:bodyPr/>
          <a:lstStyle/>
          <a:p>
            <a:r>
              <a:rPr lang="en-US" altLang="zh-TW" dirty="0"/>
              <a:t>Risk Assessment for User Authentication</a:t>
            </a:r>
            <a:br>
              <a:rPr lang="en-US" altLang="zh-TW" dirty="0"/>
            </a:br>
            <a:r>
              <a:rPr lang="zh-TW" altLang="en-US" dirty="0"/>
              <a:t>風險評估</a:t>
            </a:r>
          </a:p>
        </p:txBody>
      </p:sp>
      <p:sp>
        <p:nvSpPr>
          <p:cNvPr id="4" name="內容版面配置區 3">
            <a:extLst>
              <a:ext uri="{FF2B5EF4-FFF2-40B4-BE49-F238E27FC236}">
                <a16:creationId xmlns:a16="http://schemas.microsoft.com/office/drawing/2014/main" id="{AE365613-14C7-4B44-B1C7-B408450FDA8A}"/>
              </a:ext>
            </a:extLst>
          </p:cNvPr>
          <p:cNvSpPr>
            <a:spLocks noGrp="1"/>
          </p:cNvSpPr>
          <p:nvPr>
            <p:ph idx="1"/>
          </p:nvPr>
        </p:nvSpPr>
        <p:spPr/>
        <p:txBody>
          <a:bodyPr/>
          <a:lstStyle/>
          <a:p>
            <a:r>
              <a:rPr lang="en-US" altLang="zh-TW" dirty="0"/>
              <a:t>Assurance Level </a:t>
            </a:r>
            <a:r>
              <a:rPr lang="zh-TW" altLang="en-US" dirty="0"/>
              <a:t>信心有多高？</a:t>
            </a:r>
            <a:endParaRPr lang="en-US" altLang="zh-TW" dirty="0"/>
          </a:p>
          <a:p>
            <a:r>
              <a:rPr lang="en-US" altLang="zh-TW" dirty="0"/>
              <a:t>Potential Impact </a:t>
            </a:r>
            <a:r>
              <a:rPr lang="zh-TW" altLang="en-US" dirty="0"/>
              <a:t>潛在衝擊程度</a:t>
            </a:r>
            <a:endParaRPr lang="en-US" altLang="zh-TW" dirty="0"/>
          </a:p>
          <a:p>
            <a:r>
              <a:rPr lang="en-US" altLang="zh-TW" dirty="0"/>
              <a:t>Areas of Risk </a:t>
            </a:r>
            <a:r>
              <a:rPr lang="zh-TW" altLang="en-US" dirty="0"/>
              <a:t>風險範圍</a:t>
            </a:r>
            <a:endParaRPr lang="en-US" altLang="zh-TW" dirty="0"/>
          </a:p>
        </p:txBody>
      </p:sp>
      <p:sp>
        <p:nvSpPr>
          <p:cNvPr id="2" name="投影片編號版面配置區 1">
            <a:extLst>
              <a:ext uri="{FF2B5EF4-FFF2-40B4-BE49-F238E27FC236}">
                <a16:creationId xmlns:a16="http://schemas.microsoft.com/office/drawing/2014/main" id="{EC2183C1-D24B-470F-ABDF-C16D892A39D9}"/>
              </a:ext>
            </a:extLst>
          </p:cNvPr>
          <p:cNvSpPr>
            <a:spLocks noGrp="1"/>
          </p:cNvSpPr>
          <p:nvPr>
            <p:ph type="sldNum" sz="quarter" idx="12"/>
          </p:nvPr>
        </p:nvSpPr>
        <p:spPr/>
        <p:txBody>
          <a:bodyPr/>
          <a:lstStyle/>
          <a:p>
            <a:fld id="{F5266956-B1F5-4385-B837-32E585D3D944}" type="slidenum">
              <a:rPr lang="en-US" altLang="zh-TW" smtClean="0"/>
              <a:pPr/>
              <a:t>10</a:t>
            </a:fld>
            <a:endParaRPr lang="en-US" altLang="zh-TW"/>
          </a:p>
        </p:txBody>
      </p:sp>
    </p:spTree>
    <p:extLst>
      <p:ext uri="{BB962C8B-B14F-4D97-AF65-F5344CB8AC3E}">
        <p14:creationId xmlns:p14="http://schemas.microsoft.com/office/powerpoint/2010/main" val="1448415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7CDEDF-F65D-488C-9667-273D9AA96387}"/>
              </a:ext>
            </a:extLst>
          </p:cNvPr>
          <p:cNvSpPr>
            <a:spLocks noGrp="1"/>
          </p:cNvSpPr>
          <p:nvPr>
            <p:ph type="title"/>
          </p:nvPr>
        </p:nvSpPr>
        <p:spPr/>
        <p:txBody>
          <a:bodyPr/>
          <a:lstStyle/>
          <a:p>
            <a:r>
              <a:rPr lang="en-US" altLang="zh-TW" dirty="0"/>
              <a:t>Assurance Level </a:t>
            </a:r>
            <a:r>
              <a:rPr lang="zh-TW" altLang="en-US" dirty="0"/>
              <a:t>信心有多高？</a:t>
            </a:r>
          </a:p>
        </p:txBody>
      </p:sp>
      <p:sp>
        <p:nvSpPr>
          <p:cNvPr id="3" name="內容版面配置區 2">
            <a:extLst>
              <a:ext uri="{FF2B5EF4-FFF2-40B4-BE49-F238E27FC236}">
                <a16:creationId xmlns:a16="http://schemas.microsoft.com/office/drawing/2014/main" id="{2FE9B010-DB4B-4CC5-93B9-D3D6E11505A9}"/>
              </a:ext>
            </a:extLst>
          </p:cNvPr>
          <p:cNvSpPr>
            <a:spLocks noGrp="1"/>
          </p:cNvSpPr>
          <p:nvPr>
            <p:ph idx="1"/>
          </p:nvPr>
        </p:nvSpPr>
        <p:spPr/>
        <p:txBody>
          <a:bodyPr>
            <a:normAutofit lnSpcReduction="10000"/>
          </a:bodyPr>
          <a:lstStyle/>
          <a:p>
            <a:pPr lvl="0"/>
            <a:r>
              <a:rPr lang="en-US" altLang="zh-TW" dirty="0"/>
              <a:t>Describes an organization’s degree of certainty that a user has presented a credential that refers to his or her identity</a:t>
            </a:r>
          </a:p>
          <a:p>
            <a:pPr lvl="1"/>
            <a:r>
              <a:rPr lang="en-US" altLang="zh-TW" dirty="0"/>
              <a:t>The degree of confidence in the vetting process used to establish the identity of the individual to whom the credential was issued </a:t>
            </a:r>
            <a:r>
              <a:rPr lang="zh-TW" altLang="en-US" dirty="0"/>
              <a:t>申請審查過程不出錯</a:t>
            </a:r>
            <a:endParaRPr lang="en-US" altLang="zh-TW" dirty="0"/>
          </a:p>
          <a:p>
            <a:pPr lvl="1"/>
            <a:r>
              <a:rPr lang="en-US" altLang="zh-TW" dirty="0"/>
              <a:t>The degree of confidence that the individual who uses the credential is the individual to whom the credential was issued </a:t>
            </a:r>
            <a:r>
              <a:rPr lang="zh-TW" altLang="en-US" dirty="0"/>
              <a:t>使用驗證過程不出錯</a:t>
            </a:r>
            <a:endParaRPr lang="en-US" altLang="zh-TW" dirty="0"/>
          </a:p>
          <a:p>
            <a:pPr lvl="0"/>
            <a:r>
              <a:rPr lang="en-US" altLang="zh-TW" dirty="0"/>
              <a:t>Four levels of assurance</a:t>
            </a:r>
          </a:p>
          <a:p>
            <a:pPr marL="914400" lvl="1" indent="-457200">
              <a:buFont typeface="+mj-lt"/>
              <a:buAutoNum type="arabicPeriod"/>
            </a:pPr>
            <a:r>
              <a:rPr lang="en-US" altLang="zh-TW" dirty="0"/>
              <a:t>Little or no confidence in the asserted identity's validity</a:t>
            </a:r>
          </a:p>
          <a:p>
            <a:pPr marL="914400" lvl="1" indent="-457200">
              <a:buFont typeface="+mj-lt"/>
              <a:buAutoNum type="arabicPeriod"/>
            </a:pPr>
            <a:r>
              <a:rPr lang="en-US" altLang="zh-TW" dirty="0"/>
              <a:t>Some confidence in the asserted identity’s validity</a:t>
            </a:r>
          </a:p>
          <a:p>
            <a:pPr marL="914400" lvl="1" indent="-457200">
              <a:buFont typeface="+mj-lt"/>
              <a:buAutoNum type="arabicPeriod"/>
            </a:pPr>
            <a:r>
              <a:rPr lang="en-US" altLang="zh-TW" dirty="0"/>
              <a:t>High confidence in the asserted identity's validity</a:t>
            </a:r>
          </a:p>
          <a:p>
            <a:pPr marL="914400" lvl="1" indent="-457200">
              <a:buFont typeface="+mj-lt"/>
              <a:buAutoNum type="arabicPeriod"/>
            </a:pPr>
            <a:r>
              <a:rPr lang="en-US" altLang="zh-TW" dirty="0"/>
              <a:t>Very high confidence in the asserted identity’s validity</a:t>
            </a:r>
          </a:p>
        </p:txBody>
      </p:sp>
      <p:sp>
        <p:nvSpPr>
          <p:cNvPr id="4" name="投影片編號版面配置區 3">
            <a:extLst>
              <a:ext uri="{FF2B5EF4-FFF2-40B4-BE49-F238E27FC236}">
                <a16:creationId xmlns:a16="http://schemas.microsoft.com/office/drawing/2014/main" id="{0B156481-9EB7-43D1-84ED-CE7C5D955403}"/>
              </a:ext>
            </a:extLst>
          </p:cNvPr>
          <p:cNvSpPr>
            <a:spLocks noGrp="1"/>
          </p:cNvSpPr>
          <p:nvPr>
            <p:ph type="sldNum" sz="quarter" idx="12"/>
          </p:nvPr>
        </p:nvSpPr>
        <p:spPr/>
        <p:txBody>
          <a:bodyPr/>
          <a:lstStyle/>
          <a:p>
            <a:fld id="{06AFB70A-E524-49E4-8F5C-48BFBE4381EC}" type="slidenum">
              <a:rPr lang="en-US" altLang="zh-TW" smtClean="0"/>
              <a:pPr/>
              <a:t>11</a:t>
            </a:fld>
            <a:endParaRPr lang="en-US" altLang="zh-TW"/>
          </a:p>
        </p:txBody>
      </p:sp>
    </p:spTree>
    <p:extLst>
      <p:ext uri="{BB962C8B-B14F-4D97-AF65-F5344CB8AC3E}">
        <p14:creationId xmlns:p14="http://schemas.microsoft.com/office/powerpoint/2010/main" val="2787749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880F94-6243-4C5B-9C3A-6B0EFF41F80F}"/>
              </a:ext>
            </a:extLst>
          </p:cNvPr>
          <p:cNvSpPr>
            <a:spLocks noGrp="1"/>
          </p:cNvSpPr>
          <p:nvPr>
            <p:ph type="title"/>
          </p:nvPr>
        </p:nvSpPr>
        <p:spPr/>
        <p:txBody>
          <a:bodyPr/>
          <a:lstStyle/>
          <a:p>
            <a:r>
              <a:rPr lang="en-US" altLang="zh-TW" dirty="0"/>
              <a:t>Potential Impact </a:t>
            </a:r>
            <a:r>
              <a:rPr lang="zh-TW" altLang="en-US" dirty="0"/>
              <a:t>潛在衝擊程度</a:t>
            </a:r>
          </a:p>
        </p:txBody>
      </p:sp>
      <p:sp>
        <p:nvSpPr>
          <p:cNvPr id="7" name="內容版面配置區 6">
            <a:extLst>
              <a:ext uri="{FF2B5EF4-FFF2-40B4-BE49-F238E27FC236}">
                <a16:creationId xmlns:a16="http://schemas.microsoft.com/office/drawing/2014/main" id="{33475D09-1DE3-4AC7-B777-DB3D077F192B}"/>
              </a:ext>
            </a:extLst>
          </p:cNvPr>
          <p:cNvSpPr>
            <a:spLocks noGrp="1"/>
          </p:cNvSpPr>
          <p:nvPr>
            <p:ph idx="1"/>
          </p:nvPr>
        </p:nvSpPr>
        <p:spPr/>
        <p:txBody>
          <a:bodyPr/>
          <a:lstStyle/>
          <a:p>
            <a:r>
              <a:rPr lang="en-US" altLang="zh-TW" dirty="0"/>
              <a:t>FIPS 199 defines three levels of potential impact on organizations or individuals should there be a breach of security:</a:t>
            </a:r>
          </a:p>
          <a:p>
            <a:pPr lvl="1"/>
            <a:r>
              <a:rPr lang="en-US" altLang="zh-TW" dirty="0"/>
              <a:t>Low</a:t>
            </a:r>
          </a:p>
          <a:p>
            <a:pPr lvl="2"/>
            <a:r>
              <a:rPr lang="en-US" altLang="zh-TW" dirty="0"/>
              <a:t>An authentication error could be expected to have a limited adverse effect on organizational operations, organizational assets, or individuals</a:t>
            </a:r>
          </a:p>
          <a:p>
            <a:pPr lvl="1"/>
            <a:r>
              <a:rPr lang="en-US" altLang="zh-TW" dirty="0"/>
              <a:t>Moderate</a:t>
            </a:r>
          </a:p>
          <a:p>
            <a:pPr lvl="2"/>
            <a:r>
              <a:rPr lang="en-US" altLang="zh-TW" dirty="0"/>
              <a:t>An authentication error could be expected to have a serious adverse effect </a:t>
            </a:r>
            <a:r>
              <a:rPr lang="zh-TW" altLang="en-US" dirty="0"/>
              <a:t>負面影響</a:t>
            </a:r>
            <a:endParaRPr lang="en-US" altLang="zh-TW" dirty="0"/>
          </a:p>
          <a:p>
            <a:pPr lvl="1"/>
            <a:r>
              <a:rPr lang="en-US" altLang="zh-TW" dirty="0"/>
              <a:t>High </a:t>
            </a:r>
          </a:p>
          <a:p>
            <a:pPr lvl="2"/>
            <a:r>
              <a:rPr lang="en-US" altLang="zh-TW" dirty="0"/>
              <a:t>An authentication error could be expected to have a severe or catastrophic adverse effect</a:t>
            </a:r>
          </a:p>
          <a:p>
            <a:endParaRPr lang="zh-TW" altLang="en-US" dirty="0"/>
          </a:p>
        </p:txBody>
      </p:sp>
      <p:sp>
        <p:nvSpPr>
          <p:cNvPr id="4" name="投影片編號版面配置區 3">
            <a:extLst>
              <a:ext uri="{FF2B5EF4-FFF2-40B4-BE49-F238E27FC236}">
                <a16:creationId xmlns:a16="http://schemas.microsoft.com/office/drawing/2014/main" id="{02ABD077-20DE-499D-96B5-51072EE02D1A}"/>
              </a:ext>
            </a:extLst>
          </p:cNvPr>
          <p:cNvSpPr>
            <a:spLocks noGrp="1"/>
          </p:cNvSpPr>
          <p:nvPr>
            <p:ph type="sldNum" sz="quarter" idx="12"/>
          </p:nvPr>
        </p:nvSpPr>
        <p:spPr/>
        <p:txBody>
          <a:bodyPr/>
          <a:lstStyle/>
          <a:p>
            <a:fld id="{06AFB70A-E524-49E4-8F5C-48BFBE4381EC}" type="slidenum">
              <a:rPr lang="en-US" altLang="zh-TW" smtClean="0"/>
              <a:pPr/>
              <a:t>12</a:t>
            </a:fld>
            <a:endParaRPr lang="en-US" altLang="zh-TW"/>
          </a:p>
        </p:txBody>
      </p:sp>
    </p:spTree>
    <p:extLst>
      <p:ext uri="{BB962C8B-B14F-4D97-AF65-F5344CB8AC3E}">
        <p14:creationId xmlns:p14="http://schemas.microsoft.com/office/powerpoint/2010/main" val="2936059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832FCEA-0FD0-4BE6-9230-B884EECD6671}"/>
              </a:ext>
            </a:extLst>
          </p:cNvPr>
          <p:cNvSpPr>
            <a:spLocks noGrp="1"/>
          </p:cNvSpPr>
          <p:nvPr>
            <p:ph type="sldNum" sz="quarter" idx="12"/>
          </p:nvPr>
        </p:nvSpPr>
        <p:spPr/>
        <p:txBody>
          <a:bodyPr/>
          <a:lstStyle/>
          <a:p>
            <a:fld id="{06AFB70A-E524-49E4-8F5C-48BFBE4381EC}" type="slidenum">
              <a:rPr lang="en-US" altLang="zh-TW" smtClean="0"/>
              <a:pPr/>
              <a:t>13</a:t>
            </a:fld>
            <a:endParaRPr lang="en-US" altLang="zh-TW"/>
          </a:p>
        </p:txBody>
      </p:sp>
      <p:sp>
        <p:nvSpPr>
          <p:cNvPr id="9" name="標題 8">
            <a:extLst>
              <a:ext uri="{FF2B5EF4-FFF2-40B4-BE49-F238E27FC236}">
                <a16:creationId xmlns:a16="http://schemas.microsoft.com/office/drawing/2014/main" id="{75C1C694-D62B-4A22-B917-FF2C5F96C94D}"/>
              </a:ext>
            </a:extLst>
          </p:cNvPr>
          <p:cNvSpPr>
            <a:spLocks noGrp="1"/>
          </p:cNvSpPr>
          <p:nvPr>
            <p:ph type="title"/>
          </p:nvPr>
        </p:nvSpPr>
        <p:spPr/>
        <p:txBody>
          <a:bodyPr/>
          <a:lstStyle/>
          <a:p>
            <a:r>
              <a:rPr lang="en-US" altLang="zh-TW" dirty="0"/>
              <a:t>Mapping between Potential Impact and Assurance Level</a:t>
            </a:r>
            <a:endParaRPr lang="zh-TW" altLang="en-US" dirty="0"/>
          </a:p>
        </p:txBody>
      </p:sp>
      <p:pic>
        <p:nvPicPr>
          <p:cNvPr id="6" name="圖片 5">
            <a:extLst>
              <a:ext uri="{FF2B5EF4-FFF2-40B4-BE49-F238E27FC236}">
                <a16:creationId xmlns:a16="http://schemas.microsoft.com/office/drawing/2014/main" id="{804CA813-BCFC-4388-97A7-0960147DE09B}"/>
              </a:ext>
            </a:extLst>
          </p:cNvPr>
          <p:cNvPicPr>
            <a:picLocks noChangeAspect="1"/>
          </p:cNvPicPr>
          <p:nvPr/>
        </p:nvPicPr>
        <p:blipFill>
          <a:blip r:embed="rId2"/>
          <a:stretch>
            <a:fillRect/>
          </a:stretch>
        </p:blipFill>
        <p:spPr>
          <a:xfrm>
            <a:off x="0" y="1846249"/>
            <a:ext cx="12192000" cy="4463071"/>
          </a:xfrm>
          <a:prstGeom prst="rect">
            <a:avLst/>
          </a:prstGeom>
        </p:spPr>
      </p:pic>
      <p:sp>
        <p:nvSpPr>
          <p:cNvPr id="10" name="文字方塊 9">
            <a:extLst>
              <a:ext uri="{FF2B5EF4-FFF2-40B4-BE49-F238E27FC236}">
                <a16:creationId xmlns:a16="http://schemas.microsoft.com/office/drawing/2014/main" id="{EC681767-951D-407C-9886-E162C1DF5440}"/>
              </a:ext>
            </a:extLst>
          </p:cNvPr>
          <p:cNvSpPr txBox="1"/>
          <p:nvPr/>
        </p:nvSpPr>
        <p:spPr>
          <a:xfrm>
            <a:off x="5519936" y="3573016"/>
            <a:ext cx="1444626" cy="369332"/>
          </a:xfrm>
          <a:prstGeom prst="rect">
            <a:avLst/>
          </a:prstGeom>
          <a:noFill/>
        </p:spPr>
        <p:txBody>
          <a:bodyPr wrap="none" rtlCol="0">
            <a:spAutoFit/>
          </a:bodyPr>
          <a:lstStyle/>
          <a:p>
            <a:r>
              <a:rPr lang="zh-TW" altLang="en-US" dirty="0">
                <a:solidFill>
                  <a:srgbClr val="FF0000"/>
                </a:solidFill>
              </a:rPr>
              <a:t>地位 或 聲譽</a:t>
            </a:r>
          </a:p>
        </p:txBody>
      </p:sp>
      <p:sp>
        <p:nvSpPr>
          <p:cNvPr id="11" name="文字方塊 10">
            <a:extLst>
              <a:ext uri="{FF2B5EF4-FFF2-40B4-BE49-F238E27FC236}">
                <a16:creationId xmlns:a16="http://schemas.microsoft.com/office/drawing/2014/main" id="{DF5465A9-893D-4A78-8C17-BA0673D9B06B}"/>
              </a:ext>
            </a:extLst>
          </p:cNvPr>
          <p:cNvSpPr txBox="1"/>
          <p:nvPr/>
        </p:nvSpPr>
        <p:spPr>
          <a:xfrm>
            <a:off x="4151784" y="3775519"/>
            <a:ext cx="646331" cy="369332"/>
          </a:xfrm>
          <a:prstGeom prst="rect">
            <a:avLst/>
          </a:prstGeom>
          <a:noFill/>
        </p:spPr>
        <p:txBody>
          <a:bodyPr wrap="none" rtlCol="0">
            <a:spAutoFit/>
          </a:bodyPr>
          <a:lstStyle/>
          <a:p>
            <a:r>
              <a:rPr lang="zh-TW" altLang="en-US" dirty="0">
                <a:solidFill>
                  <a:srgbClr val="FF0000"/>
                </a:solidFill>
              </a:rPr>
              <a:t>負債</a:t>
            </a:r>
          </a:p>
        </p:txBody>
      </p:sp>
      <p:sp>
        <p:nvSpPr>
          <p:cNvPr id="12" name="文字方塊 11">
            <a:extLst>
              <a:ext uri="{FF2B5EF4-FFF2-40B4-BE49-F238E27FC236}">
                <a16:creationId xmlns:a16="http://schemas.microsoft.com/office/drawing/2014/main" id="{EDE9BC25-888A-45D8-BE26-966CF338B86D}"/>
              </a:ext>
            </a:extLst>
          </p:cNvPr>
          <p:cNvSpPr txBox="1"/>
          <p:nvPr/>
        </p:nvSpPr>
        <p:spPr>
          <a:xfrm>
            <a:off x="4873605" y="4221088"/>
            <a:ext cx="646331" cy="369332"/>
          </a:xfrm>
          <a:prstGeom prst="rect">
            <a:avLst/>
          </a:prstGeom>
          <a:noFill/>
        </p:spPr>
        <p:txBody>
          <a:bodyPr wrap="none" rtlCol="0">
            <a:spAutoFit/>
          </a:bodyPr>
          <a:lstStyle/>
          <a:p>
            <a:r>
              <a:rPr lang="zh-TW" altLang="en-US" dirty="0">
                <a:solidFill>
                  <a:srgbClr val="FF0000"/>
                </a:solidFill>
              </a:rPr>
              <a:t>利益</a:t>
            </a:r>
          </a:p>
        </p:txBody>
      </p:sp>
      <p:sp>
        <p:nvSpPr>
          <p:cNvPr id="13" name="語音泡泡: 圓角矩形 12">
            <a:extLst>
              <a:ext uri="{FF2B5EF4-FFF2-40B4-BE49-F238E27FC236}">
                <a16:creationId xmlns:a16="http://schemas.microsoft.com/office/drawing/2014/main" id="{F53D7367-EE72-4EB0-8837-EFCA475DE7DC}"/>
              </a:ext>
            </a:extLst>
          </p:cNvPr>
          <p:cNvSpPr/>
          <p:nvPr/>
        </p:nvSpPr>
        <p:spPr>
          <a:xfrm>
            <a:off x="8040216" y="1122557"/>
            <a:ext cx="2448272" cy="1080120"/>
          </a:xfrm>
          <a:prstGeom prst="wedgeRoundRectCallout">
            <a:avLst>
              <a:gd name="adj1" fmla="val -57114"/>
              <a:gd name="adj2" fmla="val 175377"/>
              <a:gd name="adj3" fmla="val 1666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a:t>if the potential impact is low, an assurance level of 1 is adequate</a:t>
            </a:r>
            <a:endParaRPr lang="zh-TW" altLang="en-US" dirty="0"/>
          </a:p>
        </p:txBody>
      </p:sp>
    </p:spTree>
    <p:extLst>
      <p:ext uri="{BB962C8B-B14F-4D97-AF65-F5344CB8AC3E}">
        <p14:creationId xmlns:p14="http://schemas.microsoft.com/office/powerpoint/2010/main" val="2022045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6FB259E-44C7-456D-B37B-4C7FEB1A1274}"/>
              </a:ext>
            </a:extLst>
          </p:cNvPr>
          <p:cNvSpPr>
            <a:spLocks noGrp="1"/>
          </p:cNvSpPr>
          <p:nvPr>
            <p:ph type="title"/>
          </p:nvPr>
        </p:nvSpPr>
        <p:spPr/>
        <p:txBody>
          <a:bodyPr/>
          <a:lstStyle/>
          <a:p>
            <a:r>
              <a:rPr lang="en-US" altLang="zh-TW" dirty="0"/>
              <a:t>Password-Based </a:t>
            </a:r>
            <a:r>
              <a:rPr lang="en-GB" altLang="zh-TW" dirty="0"/>
              <a:t>Authentication</a:t>
            </a:r>
            <a:endParaRPr lang="zh-TW" altLang="en-US" dirty="0"/>
          </a:p>
        </p:txBody>
      </p:sp>
      <p:sp>
        <p:nvSpPr>
          <p:cNvPr id="6" name="內容版面配置區 5">
            <a:extLst>
              <a:ext uri="{FF2B5EF4-FFF2-40B4-BE49-F238E27FC236}">
                <a16:creationId xmlns:a16="http://schemas.microsoft.com/office/drawing/2014/main" id="{CDF00624-E6B1-4156-BEA2-622AFAD69B32}"/>
              </a:ext>
            </a:extLst>
          </p:cNvPr>
          <p:cNvSpPr>
            <a:spLocks noGrp="1"/>
          </p:cNvSpPr>
          <p:nvPr>
            <p:ph idx="1"/>
          </p:nvPr>
        </p:nvSpPr>
        <p:spPr/>
        <p:txBody>
          <a:bodyPr/>
          <a:lstStyle/>
          <a:p>
            <a:r>
              <a:rPr lang="en-US" altLang="zh-TW" dirty="0"/>
              <a:t>Widely used line of defense against intruders</a:t>
            </a:r>
          </a:p>
          <a:p>
            <a:pPr lvl="1"/>
            <a:r>
              <a:rPr lang="en-US" altLang="zh-TW" dirty="0"/>
              <a:t>User provides name/login and password</a:t>
            </a:r>
          </a:p>
          <a:p>
            <a:pPr lvl="1"/>
            <a:r>
              <a:rPr lang="en-US" altLang="zh-TW" dirty="0"/>
              <a:t>System compares password with the one stored for that specified login</a:t>
            </a:r>
          </a:p>
          <a:p>
            <a:r>
              <a:rPr lang="en-US" altLang="zh-TW" dirty="0"/>
              <a:t>The user ID:</a:t>
            </a:r>
          </a:p>
          <a:p>
            <a:pPr lvl="1"/>
            <a:r>
              <a:rPr lang="en-US" altLang="zh-TW" dirty="0"/>
              <a:t>Determines that the user is authorized to access the system </a:t>
            </a:r>
            <a:r>
              <a:rPr lang="zh-TW" altLang="en-US" dirty="0"/>
              <a:t>識別</a:t>
            </a:r>
            <a:endParaRPr lang="en-US" altLang="zh-TW" dirty="0"/>
          </a:p>
          <a:p>
            <a:pPr lvl="1"/>
            <a:r>
              <a:rPr lang="en-US" altLang="zh-TW" dirty="0"/>
              <a:t>Determines the user’s privileges </a:t>
            </a:r>
            <a:r>
              <a:rPr lang="zh-TW" altLang="en-US" dirty="0"/>
              <a:t>權限</a:t>
            </a:r>
            <a:endParaRPr lang="en-US" altLang="zh-TW" dirty="0"/>
          </a:p>
          <a:p>
            <a:pPr lvl="1"/>
            <a:r>
              <a:rPr lang="en-US" altLang="zh-TW" dirty="0"/>
              <a:t>Is used in discretionary access control </a:t>
            </a:r>
            <a:r>
              <a:rPr lang="zh-TW" altLang="en-US" dirty="0"/>
              <a:t>存取控制</a:t>
            </a:r>
            <a:endParaRPr lang="en-US" altLang="zh-TW" dirty="0"/>
          </a:p>
          <a:p>
            <a:endParaRPr lang="zh-TW" altLang="en-US" dirty="0"/>
          </a:p>
        </p:txBody>
      </p:sp>
      <p:sp>
        <p:nvSpPr>
          <p:cNvPr id="2" name="投影片編號版面配置區 1">
            <a:extLst>
              <a:ext uri="{FF2B5EF4-FFF2-40B4-BE49-F238E27FC236}">
                <a16:creationId xmlns:a16="http://schemas.microsoft.com/office/drawing/2014/main" id="{25BF82DE-CAD0-450A-8D1A-7ADBB61D6491}"/>
              </a:ext>
            </a:extLst>
          </p:cNvPr>
          <p:cNvSpPr>
            <a:spLocks noGrp="1"/>
          </p:cNvSpPr>
          <p:nvPr>
            <p:ph type="sldNum" sz="quarter" idx="12"/>
          </p:nvPr>
        </p:nvSpPr>
        <p:spPr/>
        <p:txBody>
          <a:bodyPr/>
          <a:lstStyle/>
          <a:p>
            <a:fld id="{0BC55746-04A1-42DC-A0BC-1E09A8E18DBD}" type="slidenum">
              <a:rPr lang="en-US" altLang="zh-TW" smtClean="0"/>
              <a:pPr/>
              <a:t>14</a:t>
            </a:fld>
            <a:endParaRPr lang="en-US" altLang="zh-TW"/>
          </a:p>
        </p:txBody>
      </p:sp>
    </p:spTree>
    <p:extLst>
      <p:ext uri="{BB962C8B-B14F-4D97-AF65-F5344CB8AC3E}">
        <p14:creationId xmlns:p14="http://schemas.microsoft.com/office/powerpoint/2010/main" val="1789946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DD3F31FB-6DBA-4F87-B1EA-ED2F6B820B9C}"/>
              </a:ext>
            </a:extLst>
          </p:cNvPr>
          <p:cNvSpPr>
            <a:spLocks noGrp="1"/>
          </p:cNvSpPr>
          <p:nvPr>
            <p:ph type="title"/>
          </p:nvPr>
        </p:nvSpPr>
        <p:spPr/>
        <p:txBody>
          <a:bodyPr/>
          <a:lstStyle/>
          <a:p>
            <a:r>
              <a:rPr lang="en-US" altLang="zh-TW" dirty="0"/>
              <a:t>Password Vulnerabilities </a:t>
            </a:r>
            <a:r>
              <a:rPr lang="zh-TW" altLang="en-US" dirty="0"/>
              <a:t>脆弱</a:t>
            </a:r>
          </a:p>
        </p:txBody>
      </p:sp>
      <p:sp>
        <p:nvSpPr>
          <p:cNvPr id="3" name="內容版面配置區 2">
            <a:extLst>
              <a:ext uri="{FF2B5EF4-FFF2-40B4-BE49-F238E27FC236}">
                <a16:creationId xmlns:a16="http://schemas.microsoft.com/office/drawing/2014/main" id="{D01F622F-3297-4A2A-9D32-A37FF648A33A}"/>
              </a:ext>
            </a:extLst>
          </p:cNvPr>
          <p:cNvSpPr>
            <a:spLocks noGrp="1"/>
          </p:cNvSpPr>
          <p:nvPr>
            <p:ph idx="1"/>
          </p:nvPr>
        </p:nvSpPr>
        <p:spPr/>
        <p:txBody>
          <a:bodyPr>
            <a:normAutofit/>
          </a:bodyPr>
          <a:lstStyle/>
          <a:p>
            <a:pPr lvl="0"/>
            <a:r>
              <a:rPr lang="en-US" altLang="zh-TW" dirty="0"/>
              <a:t>Offline dictionary attack</a:t>
            </a:r>
          </a:p>
          <a:p>
            <a:pPr lvl="0"/>
            <a:r>
              <a:rPr lang="en-US" altLang="zh-TW" dirty="0"/>
              <a:t>Specific account attack</a:t>
            </a:r>
          </a:p>
          <a:p>
            <a:r>
              <a:rPr lang="en-US" altLang="zh-TW" dirty="0">
                <a:hlinkClick r:id="rId2"/>
              </a:rPr>
              <a:t>Popular password </a:t>
            </a:r>
            <a:r>
              <a:rPr lang="en-US" altLang="zh-TW" dirty="0"/>
              <a:t>attack</a:t>
            </a:r>
          </a:p>
          <a:p>
            <a:pPr lvl="0"/>
            <a:r>
              <a:rPr lang="en-US" altLang="zh-TW" dirty="0"/>
              <a:t>Password guessing against single user</a:t>
            </a:r>
          </a:p>
          <a:p>
            <a:pPr lvl="0"/>
            <a:r>
              <a:rPr lang="en-US" altLang="zh-TW" dirty="0"/>
              <a:t>Workstation hijacking</a:t>
            </a:r>
          </a:p>
          <a:p>
            <a:pPr lvl="0"/>
            <a:r>
              <a:rPr lang="en-US" altLang="zh-TW" dirty="0"/>
              <a:t>Exploiting user mistakes</a:t>
            </a:r>
          </a:p>
          <a:p>
            <a:pPr lvl="0"/>
            <a:r>
              <a:rPr lang="en-US" altLang="zh-TW" dirty="0"/>
              <a:t>Exploiting multiple password use</a:t>
            </a:r>
          </a:p>
          <a:p>
            <a:pPr lvl="0"/>
            <a:r>
              <a:rPr lang="en-US" altLang="zh-TW" dirty="0"/>
              <a:t>Electronic monitoring</a:t>
            </a:r>
          </a:p>
          <a:p>
            <a:endParaRPr lang="zh-TW" altLang="en-US" dirty="0"/>
          </a:p>
        </p:txBody>
      </p:sp>
      <p:sp>
        <p:nvSpPr>
          <p:cNvPr id="4" name="投影片編號版面配置區 3">
            <a:extLst>
              <a:ext uri="{FF2B5EF4-FFF2-40B4-BE49-F238E27FC236}">
                <a16:creationId xmlns:a16="http://schemas.microsoft.com/office/drawing/2014/main" id="{875296DC-6432-423A-B958-8F22A15C4764}"/>
              </a:ext>
            </a:extLst>
          </p:cNvPr>
          <p:cNvSpPr>
            <a:spLocks noGrp="1"/>
          </p:cNvSpPr>
          <p:nvPr>
            <p:ph type="sldNum" sz="quarter" idx="12"/>
          </p:nvPr>
        </p:nvSpPr>
        <p:spPr/>
        <p:txBody>
          <a:bodyPr/>
          <a:lstStyle/>
          <a:p>
            <a:fld id="{06AFB70A-E524-49E4-8F5C-48BFBE4381EC}" type="slidenum">
              <a:rPr lang="en-US" altLang="zh-TW" smtClean="0"/>
              <a:pPr/>
              <a:t>15</a:t>
            </a:fld>
            <a:endParaRPr lang="en-US" altLang="zh-TW"/>
          </a:p>
        </p:txBody>
      </p:sp>
    </p:spTree>
    <p:extLst>
      <p:ext uri="{BB962C8B-B14F-4D97-AF65-F5344CB8AC3E}">
        <p14:creationId xmlns:p14="http://schemas.microsoft.com/office/powerpoint/2010/main" val="1760916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6033D4-AC67-4FDB-929F-2384C45CDC50}"/>
              </a:ext>
            </a:extLst>
          </p:cNvPr>
          <p:cNvSpPr>
            <a:spLocks noGrp="1"/>
          </p:cNvSpPr>
          <p:nvPr>
            <p:ph type="title"/>
          </p:nvPr>
        </p:nvSpPr>
        <p:spPr/>
        <p:txBody>
          <a:bodyPr/>
          <a:lstStyle/>
          <a:p>
            <a:r>
              <a:rPr lang="en-US" altLang="zh-TW" dirty="0"/>
              <a:t>Password Vulnerabilities</a:t>
            </a:r>
            <a:br>
              <a:rPr lang="en-US" altLang="zh-TW" dirty="0"/>
            </a:br>
            <a:r>
              <a:rPr lang="en-US" altLang="zh-TW" dirty="0"/>
              <a:t>Offline Dictionary Attack</a:t>
            </a:r>
            <a:endParaRPr lang="zh-TW" altLang="en-US" dirty="0"/>
          </a:p>
        </p:txBody>
      </p:sp>
      <p:sp>
        <p:nvSpPr>
          <p:cNvPr id="3" name="內容版面配置區 2">
            <a:extLst>
              <a:ext uri="{FF2B5EF4-FFF2-40B4-BE49-F238E27FC236}">
                <a16:creationId xmlns:a16="http://schemas.microsoft.com/office/drawing/2014/main" id="{CB2B246B-ECD3-4C12-A249-639F484C760E}"/>
              </a:ext>
            </a:extLst>
          </p:cNvPr>
          <p:cNvSpPr>
            <a:spLocks noGrp="1"/>
          </p:cNvSpPr>
          <p:nvPr>
            <p:ph idx="1"/>
          </p:nvPr>
        </p:nvSpPr>
        <p:spPr/>
        <p:txBody>
          <a:bodyPr/>
          <a:lstStyle/>
          <a:p>
            <a:r>
              <a:rPr lang="en-US" altLang="zh-TW" dirty="0"/>
              <a:t>If an attacker can access the password file…</a:t>
            </a:r>
          </a:p>
          <a:p>
            <a:pPr lvl="1"/>
            <a:r>
              <a:rPr lang="en-US" altLang="zh-TW" dirty="0"/>
              <a:t>Compare the password hashes against hashes of commonly used passwords</a:t>
            </a:r>
          </a:p>
          <a:p>
            <a:pPr lvl="1"/>
            <a:r>
              <a:rPr lang="en-US" altLang="zh-TW" dirty="0"/>
              <a:t>If a match is found, the attacker can gain access by that ID/password combination</a:t>
            </a:r>
          </a:p>
          <a:p>
            <a:r>
              <a:rPr lang="en-US" altLang="zh-TW" dirty="0"/>
              <a:t>Countermeasures</a:t>
            </a:r>
          </a:p>
          <a:p>
            <a:pPr lvl="1"/>
            <a:r>
              <a:rPr lang="en-US" altLang="zh-TW" dirty="0"/>
              <a:t>Prevent unauthorized access to the password file</a:t>
            </a:r>
          </a:p>
          <a:p>
            <a:pPr lvl="1"/>
            <a:r>
              <a:rPr lang="en-US" altLang="zh-TW" dirty="0"/>
              <a:t>Intrusion detection measures to identify a compromise</a:t>
            </a:r>
          </a:p>
          <a:p>
            <a:pPr lvl="1"/>
            <a:r>
              <a:rPr lang="en-US" altLang="zh-TW" dirty="0"/>
              <a:t>Rapid reissuance of passwords</a:t>
            </a:r>
            <a:endParaRPr lang="zh-TW" altLang="en-US" dirty="0"/>
          </a:p>
        </p:txBody>
      </p:sp>
      <p:sp>
        <p:nvSpPr>
          <p:cNvPr id="4" name="投影片編號版面配置區 3">
            <a:extLst>
              <a:ext uri="{FF2B5EF4-FFF2-40B4-BE49-F238E27FC236}">
                <a16:creationId xmlns:a16="http://schemas.microsoft.com/office/drawing/2014/main" id="{FB097E49-B409-4A46-AF0D-62B7FF5AB915}"/>
              </a:ext>
            </a:extLst>
          </p:cNvPr>
          <p:cNvSpPr>
            <a:spLocks noGrp="1"/>
          </p:cNvSpPr>
          <p:nvPr>
            <p:ph type="sldNum" sz="quarter" idx="12"/>
          </p:nvPr>
        </p:nvSpPr>
        <p:spPr/>
        <p:txBody>
          <a:bodyPr/>
          <a:lstStyle/>
          <a:p>
            <a:fld id="{06AFB70A-E524-49E4-8F5C-48BFBE4381EC}" type="slidenum">
              <a:rPr lang="en-US" altLang="zh-TW" smtClean="0"/>
              <a:pPr/>
              <a:t>16</a:t>
            </a:fld>
            <a:endParaRPr lang="en-US" altLang="zh-TW"/>
          </a:p>
        </p:txBody>
      </p:sp>
    </p:spTree>
    <p:extLst>
      <p:ext uri="{BB962C8B-B14F-4D97-AF65-F5344CB8AC3E}">
        <p14:creationId xmlns:p14="http://schemas.microsoft.com/office/powerpoint/2010/main" val="1274301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EFAFF5-A737-4C6A-A781-57938482A5C3}"/>
              </a:ext>
            </a:extLst>
          </p:cNvPr>
          <p:cNvSpPr>
            <a:spLocks noGrp="1"/>
          </p:cNvSpPr>
          <p:nvPr>
            <p:ph type="title"/>
          </p:nvPr>
        </p:nvSpPr>
        <p:spPr/>
        <p:txBody>
          <a:bodyPr/>
          <a:lstStyle/>
          <a:p>
            <a:r>
              <a:rPr lang="en-US" altLang="zh-TW" dirty="0"/>
              <a:t>Password Vulnerabilities</a:t>
            </a:r>
            <a:br>
              <a:rPr lang="en-US" altLang="zh-TW" dirty="0"/>
            </a:br>
            <a:r>
              <a:rPr lang="en-US" altLang="zh-TW" dirty="0"/>
              <a:t>Specific Account Attack</a:t>
            </a:r>
            <a:endParaRPr lang="zh-TW" altLang="en-US" dirty="0"/>
          </a:p>
        </p:txBody>
      </p:sp>
      <p:sp>
        <p:nvSpPr>
          <p:cNvPr id="3" name="內容版面配置區 2">
            <a:extLst>
              <a:ext uri="{FF2B5EF4-FFF2-40B4-BE49-F238E27FC236}">
                <a16:creationId xmlns:a16="http://schemas.microsoft.com/office/drawing/2014/main" id="{7C650000-31B7-4354-9134-ECD33FB7563A}"/>
              </a:ext>
            </a:extLst>
          </p:cNvPr>
          <p:cNvSpPr>
            <a:spLocks noGrp="1"/>
          </p:cNvSpPr>
          <p:nvPr>
            <p:ph idx="1"/>
          </p:nvPr>
        </p:nvSpPr>
        <p:spPr/>
        <p:txBody>
          <a:bodyPr/>
          <a:lstStyle/>
          <a:p>
            <a:r>
              <a:rPr lang="en-US" altLang="zh-TW" dirty="0"/>
              <a:t>The attacker targets a specific account and submits password guesses until the correct password is discovered. </a:t>
            </a:r>
          </a:p>
          <a:p>
            <a:r>
              <a:rPr lang="en-US" altLang="zh-TW" dirty="0"/>
              <a:t>The standard countermeasure: account lockout</a:t>
            </a:r>
          </a:p>
          <a:p>
            <a:pPr lvl="1"/>
            <a:r>
              <a:rPr lang="en-US" altLang="zh-TW" dirty="0"/>
              <a:t>Locks out access to the account after a number of failed login attempts. </a:t>
            </a:r>
          </a:p>
          <a:p>
            <a:pPr lvl="1"/>
            <a:r>
              <a:rPr lang="en-US" altLang="zh-TW" dirty="0"/>
              <a:t>Typical practice is no more than five access attempts.</a:t>
            </a:r>
            <a:endParaRPr lang="zh-TW" altLang="en-US" dirty="0"/>
          </a:p>
        </p:txBody>
      </p:sp>
      <p:sp>
        <p:nvSpPr>
          <p:cNvPr id="4" name="投影片編號版面配置區 3">
            <a:extLst>
              <a:ext uri="{FF2B5EF4-FFF2-40B4-BE49-F238E27FC236}">
                <a16:creationId xmlns:a16="http://schemas.microsoft.com/office/drawing/2014/main" id="{A9D7DA9A-C100-4FCB-823C-36965B39D7B2}"/>
              </a:ext>
            </a:extLst>
          </p:cNvPr>
          <p:cNvSpPr>
            <a:spLocks noGrp="1"/>
          </p:cNvSpPr>
          <p:nvPr>
            <p:ph type="sldNum" sz="quarter" idx="12"/>
          </p:nvPr>
        </p:nvSpPr>
        <p:spPr/>
        <p:txBody>
          <a:bodyPr/>
          <a:lstStyle/>
          <a:p>
            <a:fld id="{06AFB70A-E524-49E4-8F5C-48BFBE4381EC}" type="slidenum">
              <a:rPr lang="en-US" altLang="zh-TW" smtClean="0"/>
              <a:pPr/>
              <a:t>17</a:t>
            </a:fld>
            <a:endParaRPr lang="en-US" altLang="zh-TW"/>
          </a:p>
        </p:txBody>
      </p:sp>
    </p:spTree>
    <p:extLst>
      <p:ext uri="{BB962C8B-B14F-4D97-AF65-F5344CB8AC3E}">
        <p14:creationId xmlns:p14="http://schemas.microsoft.com/office/powerpoint/2010/main" val="395476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BB4BB6-8193-49EC-97D1-6D6AE663B1D2}"/>
              </a:ext>
            </a:extLst>
          </p:cNvPr>
          <p:cNvSpPr>
            <a:spLocks noGrp="1"/>
          </p:cNvSpPr>
          <p:nvPr>
            <p:ph type="title"/>
          </p:nvPr>
        </p:nvSpPr>
        <p:spPr/>
        <p:txBody>
          <a:bodyPr/>
          <a:lstStyle/>
          <a:p>
            <a:r>
              <a:rPr lang="en-US" altLang="zh-TW" dirty="0"/>
              <a:t>Password Vulnerabilities</a:t>
            </a:r>
            <a:br>
              <a:rPr lang="en-US" altLang="zh-TW" dirty="0"/>
            </a:br>
            <a:r>
              <a:rPr lang="en-US" altLang="zh-TW" dirty="0"/>
              <a:t>Popular Password Attack</a:t>
            </a:r>
            <a:endParaRPr lang="zh-TW" altLang="en-US" dirty="0"/>
          </a:p>
        </p:txBody>
      </p:sp>
      <p:sp>
        <p:nvSpPr>
          <p:cNvPr id="3" name="內容版面配置區 2">
            <a:extLst>
              <a:ext uri="{FF2B5EF4-FFF2-40B4-BE49-F238E27FC236}">
                <a16:creationId xmlns:a16="http://schemas.microsoft.com/office/drawing/2014/main" id="{D535E4C1-F24C-460F-A87B-12294FDC9C00}"/>
              </a:ext>
            </a:extLst>
          </p:cNvPr>
          <p:cNvSpPr>
            <a:spLocks noGrp="1"/>
          </p:cNvSpPr>
          <p:nvPr>
            <p:ph idx="1"/>
          </p:nvPr>
        </p:nvSpPr>
        <p:spPr/>
        <p:txBody>
          <a:bodyPr>
            <a:normAutofit/>
          </a:bodyPr>
          <a:lstStyle/>
          <a:p>
            <a:r>
              <a:rPr lang="en-US" altLang="zh-TW" dirty="0"/>
              <a:t>Use </a:t>
            </a:r>
            <a:r>
              <a:rPr lang="en-US" altLang="zh-TW" dirty="0">
                <a:hlinkClick r:id="rId2"/>
              </a:rPr>
              <a:t>popular passwords </a:t>
            </a:r>
            <a:r>
              <a:rPr lang="en-US" altLang="zh-TW" dirty="0"/>
              <a:t>and try it against a wide range of user IDs.</a:t>
            </a:r>
          </a:p>
          <a:p>
            <a:r>
              <a:rPr lang="en-US" altLang="zh-TW" dirty="0"/>
              <a:t>Countermeasures</a:t>
            </a:r>
          </a:p>
          <a:p>
            <a:pPr lvl="1"/>
            <a:r>
              <a:rPr lang="en-US" altLang="zh-TW" dirty="0"/>
              <a:t>Inhibit the selection by users of common passwords</a:t>
            </a:r>
          </a:p>
          <a:p>
            <a:pPr lvl="1"/>
            <a:r>
              <a:rPr lang="en-US" altLang="zh-TW" dirty="0"/>
              <a:t>Scanning the IP addresses of authentication requests and client cookies for submission patterns.</a:t>
            </a:r>
            <a:endParaRPr lang="zh-TW" altLang="en-US" dirty="0"/>
          </a:p>
        </p:txBody>
      </p:sp>
      <p:sp>
        <p:nvSpPr>
          <p:cNvPr id="4" name="投影片編號版面配置區 3">
            <a:extLst>
              <a:ext uri="{FF2B5EF4-FFF2-40B4-BE49-F238E27FC236}">
                <a16:creationId xmlns:a16="http://schemas.microsoft.com/office/drawing/2014/main" id="{558AB827-E70D-4623-8B47-087A4E8B6BD9}"/>
              </a:ext>
            </a:extLst>
          </p:cNvPr>
          <p:cNvSpPr>
            <a:spLocks noGrp="1"/>
          </p:cNvSpPr>
          <p:nvPr>
            <p:ph type="sldNum" sz="quarter" idx="12"/>
          </p:nvPr>
        </p:nvSpPr>
        <p:spPr/>
        <p:txBody>
          <a:bodyPr/>
          <a:lstStyle/>
          <a:p>
            <a:fld id="{06AFB70A-E524-49E4-8F5C-48BFBE4381EC}" type="slidenum">
              <a:rPr lang="en-US" altLang="zh-TW" smtClean="0"/>
              <a:pPr/>
              <a:t>18</a:t>
            </a:fld>
            <a:endParaRPr lang="en-US" altLang="zh-TW"/>
          </a:p>
        </p:txBody>
      </p:sp>
      <p:pic>
        <p:nvPicPr>
          <p:cNvPr id="6" name="圖片 5">
            <a:extLst>
              <a:ext uri="{FF2B5EF4-FFF2-40B4-BE49-F238E27FC236}">
                <a16:creationId xmlns:a16="http://schemas.microsoft.com/office/drawing/2014/main" id="{996BE68C-710D-4045-BCB4-389335DA5719}"/>
              </a:ext>
            </a:extLst>
          </p:cNvPr>
          <p:cNvPicPr>
            <a:picLocks noChangeAspect="1"/>
          </p:cNvPicPr>
          <p:nvPr/>
        </p:nvPicPr>
        <p:blipFill>
          <a:blip r:embed="rId3"/>
          <a:stretch>
            <a:fillRect/>
          </a:stretch>
        </p:blipFill>
        <p:spPr>
          <a:xfrm>
            <a:off x="4799856" y="3573016"/>
            <a:ext cx="4788851" cy="328040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900223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7099D6-9695-47B1-8065-79FCD2034285}"/>
              </a:ext>
            </a:extLst>
          </p:cNvPr>
          <p:cNvSpPr>
            <a:spLocks noGrp="1"/>
          </p:cNvSpPr>
          <p:nvPr>
            <p:ph type="title"/>
          </p:nvPr>
        </p:nvSpPr>
        <p:spPr/>
        <p:txBody>
          <a:bodyPr/>
          <a:lstStyle/>
          <a:p>
            <a:r>
              <a:rPr lang="en-US" altLang="zh-TW" dirty="0"/>
              <a:t>Password Vulnerabilities</a:t>
            </a:r>
            <a:br>
              <a:rPr lang="en-US" altLang="zh-TW" dirty="0"/>
            </a:br>
            <a:r>
              <a:rPr lang="en-US" altLang="zh-TW" dirty="0"/>
              <a:t>Password Guessing Against Single User</a:t>
            </a:r>
            <a:endParaRPr lang="zh-TW" altLang="en-US" dirty="0"/>
          </a:p>
        </p:txBody>
      </p:sp>
      <p:sp>
        <p:nvSpPr>
          <p:cNvPr id="3" name="內容版面配置區 2">
            <a:extLst>
              <a:ext uri="{FF2B5EF4-FFF2-40B4-BE49-F238E27FC236}">
                <a16:creationId xmlns:a16="http://schemas.microsoft.com/office/drawing/2014/main" id="{009426D6-CCBB-4B3E-9990-23F8034A67C1}"/>
              </a:ext>
            </a:extLst>
          </p:cNvPr>
          <p:cNvSpPr>
            <a:spLocks noGrp="1"/>
          </p:cNvSpPr>
          <p:nvPr>
            <p:ph idx="1"/>
          </p:nvPr>
        </p:nvSpPr>
        <p:spPr/>
        <p:txBody>
          <a:bodyPr>
            <a:normAutofit/>
          </a:bodyPr>
          <a:lstStyle/>
          <a:p>
            <a:r>
              <a:rPr lang="en-US" altLang="zh-TW" dirty="0"/>
              <a:t>The attacker attempts to gain knowledge about the account holder and system password policies and uses that knowledge to guess the password. </a:t>
            </a:r>
          </a:p>
          <a:p>
            <a:r>
              <a:rPr lang="en-US" altLang="zh-TW" dirty="0"/>
              <a:t>Countermeasures</a:t>
            </a:r>
          </a:p>
          <a:p>
            <a:pPr lvl="1"/>
            <a:r>
              <a:rPr lang="en-US" altLang="zh-TW" dirty="0"/>
              <a:t>Training in </a:t>
            </a:r>
          </a:p>
          <a:p>
            <a:pPr lvl="1"/>
            <a:r>
              <a:rPr lang="en-US" altLang="zh-TW" dirty="0"/>
              <a:t>Enforcement of password policies that make passwords difficult to guess</a:t>
            </a:r>
          </a:p>
          <a:p>
            <a:pPr lvl="2"/>
            <a:r>
              <a:rPr lang="en-US" altLang="zh-TW" dirty="0"/>
              <a:t>Minimum length of the password</a:t>
            </a:r>
          </a:p>
          <a:p>
            <a:pPr lvl="2"/>
            <a:r>
              <a:rPr lang="en-US" altLang="zh-TW" dirty="0"/>
              <a:t>Character set, </a:t>
            </a:r>
          </a:p>
          <a:p>
            <a:pPr lvl="2"/>
            <a:r>
              <a:rPr lang="en-US" altLang="zh-TW" dirty="0"/>
              <a:t>Prohibition against using well-known user identifiers, </a:t>
            </a:r>
          </a:p>
          <a:p>
            <a:pPr lvl="2"/>
            <a:r>
              <a:rPr lang="en-US" altLang="zh-TW" dirty="0"/>
              <a:t>Length of time before the password must be changed (Password Aging)</a:t>
            </a:r>
            <a:endParaRPr lang="zh-TW" altLang="en-US" dirty="0"/>
          </a:p>
        </p:txBody>
      </p:sp>
      <p:sp>
        <p:nvSpPr>
          <p:cNvPr id="4" name="投影片編號版面配置區 3">
            <a:extLst>
              <a:ext uri="{FF2B5EF4-FFF2-40B4-BE49-F238E27FC236}">
                <a16:creationId xmlns:a16="http://schemas.microsoft.com/office/drawing/2014/main" id="{4898DFF4-9C9F-40FC-97C8-4D2E4D47DD8D}"/>
              </a:ext>
            </a:extLst>
          </p:cNvPr>
          <p:cNvSpPr>
            <a:spLocks noGrp="1"/>
          </p:cNvSpPr>
          <p:nvPr>
            <p:ph type="sldNum" sz="quarter" idx="12"/>
          </p:nvPr>
        </p:nvSpPr>
        <p:spPr/>
        <p:txBody>
          <a:bodyPr/>
          <a:lstStyle/>
          <a:p>
            <a:fld id="{06AFB70A-E524-49E4-8F5C-48BFBE4381EC}" type="slidenum">
              <a:rPr lang="en-US" altLang="zh-TW" smtClean="0"/>
              <a:pPr/>
              <a:t>19</a:t>
            </a:fld>
            <a:endParaRPr lang="en-US" altLang="zh-TW"/>
          </a:p>
        </p:txBody>
      </p:sp>
    </p:spTree>
    <p:extLst>
      <p:ext uri="{BB962C8B-B14F-4D97-AF65-F5344CB8AC3E}">
        <p14:creationId xmlns:p14="http://schemas.microsoft.com/office/powerpoint/2010/main" val="2247669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C0B5CA-1DB5-4374-B6E7-177461FBBB8F}"/>
              </a:ext>
            </a:extLst>
          </p:cNvPr>
          <p:cNvSpPr>
            <a:spLocks noGrp="1"/>
          </p:cNvSpPr>
          <p:nvPr>
            <p:ph type="title"/>
          </p:nvPr>
        </p:nvSpPr>
        <p:spPr/>
        <p:txBody>
          <a:bodyPr/>
          <a:lstStyle/>
          <a:p>
            <a:r>
              <a:rPr lang="en-US" altLang="zh-TW" dirty="0"/>
              <a:t>Outline </a:t>
            </a:r>
            <a:r>
              <a:rPr lang="zh-TW" altLang="en-US" dirty="0"/>
              <a:t>大綱</a:t>
            </a:r>
          </a:p>
        </p:txBody>
      </p:sp>
      <p:sp>
        <p:nvSpPr>
          <p:cNvPr id="7" name="內容版面配置區 6">
            <a:extLst>
              <a:ext uri="{FF2B5EF4-FFF2-40B4-BE49-F238E27FC236}">
                <a16:creationId xmlns:a16="http://schemas.microsoft.com/office/drawing/2014/main" id="{1CA0BD4D-B1CA-405E-ABD0-44E05AAEB549}"/>
              </a:ext>
            </a:extLst>
          </p:cNvPr>
          <p:cNvSpPr>
            <a:spLocks noGrp="1"/>
          </p:cNvSpPr>
          <p:nvPr>
            <p:ph idx="1"/>
          </p:nvPr>
        </p:nvSpPr>
        <p:spPr/>
        <p:txBody>
          <a:bodyPr/>
          <a:lstStyle/>
          <a:p>
            <a:r>
              <a:rPr lang="en-US" altLang="zh-TW" dirty="0"/>
              <a:t>Digital User Authentication Principles</a:t>
            </a:r>
          </a:p>
          <a:p>
            <a:r>
              <a:rPr lang="en-US" altLang="zh-TW" dirty="0"/>
              <a:t>Password-Based Authentication</a:t>
            </a:r>
          </a:p>
          <a:p>
            <a:r>
              <a:rPr lang="en-US" altLang="zh-TW" dirty="0"/>
              <a:t>Token-Based Authentication</a:t>
            </a:r>
          </a:p>
          <a:p>
            <a:r>
              <a:rPr lang="en-US" altLang="zh-TW" dirty="0"/>
              <a:t>Biometric Authentication</a:t>
            </a:r>
          </a:p>
          <a:p>
            <a:r>
              <a:rPr lang="en-US" altLang="zh-TW" dirty="0"/>
              <a:t>Remote-User Authentication</a:t>
            </a:r>
          </a:p>
          <a:p>
            <a:r>
              <a:rPr lang="en-US" altLang="zh-TW" dirty="0"/>
              <a:t>Security Issues for User Authentication</a:t>
            </a:r>
          </a:p>
          <a:p>
            <a:r>
              <a:rPr lang="en-US" altLang="zh-TW" dirty="0"/>
              <a:t>Practical Application: An Iris Biometric System</a:t>
            </a:r>
          </a:p>
          <a:p>
            <a:r>
              <a:rPr lang="en-US" altLang="zh-TW" dirty="0"/>
              <a:t>Case Study: Security Problems for ATM Systems</a:t>
            </a:r>
          </a:p>
        </p:txBody>
      </p:sp>
      <p:sp>
        <p:nvSpPr>
          <p:cNvPr id="4" name="投影片編號版面配置區 3">
            <a:extLst>
              <a:ext uri="{FF2B5EF4-FFF2-40B4-BE49-F238E27FC236}">
                <a16:creationId xmlns:a16="http://schemas.microsoft.com/office/drawing/2014/main" id="{747C0C72-ED20-4FBB-8F24-3FEDE3E8DD8A}"/>
              </a:ext>
            </a:extLst>
          </p:cNvPr>
          <p:cNvSpPr>
            <a:spLocks noGrp="1"/>
          </p:cNvSpPr>
          <p:nvPr>
            <p:ph type="sldNum" sz="quarter" idx="12"/>
          </p:nvPr>
        </p:nvSpPr>
        <p:spPr/>
        <p:txBody>
          <a:bodyPr/>
          <a:lstStyle/>
          <a:p>
            <a:fld id="{06AFB70A-E524-49E4-8F5C-48BFBE4381EC}" type="slidenum">
              <a:rPr lang="en-US" altLang="zh-TW" smtClean="0"/>
              <a:pPr/>
              <a:t>2</a:t>
            </a:fld>
            <a:endParaRPr lang="en-US" altLang="zh-TW"/>
          </a:p>
        </p:txBody>
      </p:sp>
    </p:spTree>
    <p:extLst>
      <p:ext uri="{BB962C8B-B14F-4D97-AF65-F5344CB8AC3E}">
        <p14:creationId xmlns:p14="http://schemas.microsoft.com/office/powerpoint/2010/main" val="649334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E3E9F092-61ED-4E8C-B328-EB0339AD5BB5}"/>
              </a:ext>
            </a:extLst>
          </p:cNvPr>
          <p:cNvPicPr>
            <a:picLocks noChangeAspect="1"/>
          </p:cNvPicPr>
          <p:nvPr/>
        </p:nvPicPr>
        <p:blipFill>
          <a:blip r:embed="rId2"/>
          <a:stretch>
            <a:fillRect/>
          </a:stretch>
        </p:blipFill>
        <p:spPr>
          <a:xfrm>
            <a:off x="4289224" y="2276871"/>
            <a:ext cx="6847335" cy="4553689"/>
          </a:xfrm>
          <a:prstGeom prst="rect">
            <a:avLst/>
          </a:prstGeom>
        </p:spPr>
      </p:pic>
      <p:sp>
        <p:nvSpPr>
          <p:cNvPr id="2" name="標題 1">
            <a:extLst>
              <a:ext uri="{FF2B5EF4-FFF2-40B4-BE49-F238E27FC236}">
                <a16:creationId xmlns:a16="http://schemas.microsoft.com/office/drawing/2014/main" id="{0666C680-75F3-4D10-9CFF-ADAA8E44D018}"/>
              </a:ext>
            </a:extLst>
          </p:cNvPr>
          <p:cNvSpPr>
            <a:spLocks noGrp="1"/>
          </p:cNvSpPr>
          <p:nvPr>
            <p:ph type="title"/>
          </p:nvPr>
        </p:nvSpPr>
        <p:spPr/>
        <p:txBody>
          <a:bodyPr/>
          <a:lstStyle/>
          <a:p>
            <a:r>
              <a:rPr lang="en-US" altLang="zh-TW" dirty="0"/>
              <a:t>Password Vulnerabilities</a:t>
            </a:r>
            <a:br>
              <a:rPr lang="en-US" altLang="zh-TW" dirty="0"/>
            </a:br>
            <a:r>
              <a:rPr lang="en-US" altLang="zh-TW" dirty="0"/>
              <a:t>Workstation Hijacking</a:t>
            </a:r>
            <a:endParaRPr lang="zh-TW" altLang="en-US" dirty="0"/>
          </a:p>
        </p:txBody>
      </p:sp>
      <p:sp>
        <p:nvSpPr>
          <p:cNvPr id="3" name="內容版面配置區 2">
            <a:extLst>
              <a:ext uri="{FF2B5EF4-FFF2-40B4-BE49-F238E27FC236}">
                <a16:creationId xmlns:a16="http://schemas.microsoft.com/office/drawing/2014/main" id="{E1E4744C-0023-4CFA-9AC0-02395135EFC4}"/>
              </a:ext>
            </a:extLst>
          </p:cNvPr>
          <p:cNvSpPr>
            <a:spLocks noGrp="1"/>
          </p:cNvSpPr>
          <p:nvPr>
            <p:ph idx="1"/>
          </p:nvPr>
        </p:nvSpPr>
        <p:spPr/>
        <p:txBody>
          <a:bodyPr/>
          <a:lstStyle/>
          <a:p>
            <a:r>
              <a:rPr lang="en-US" altLang="zh-TW" dirty="0"/>
              <a:t>The attacker waits until a logged-in workstation is unattended. </a:t>
            </a:r>
          </a:p>
          <a:p>
            <a:r>
              <a:rPr lang="en-US" altLang="zh-TW" dirty="0"/>
              <a:t>Countermeasure</a:t>
            </a:r>
          </a:p>
          <a:p>
            <a:pPr lvl="1"/>
            <a:r>
              <a:rPr lang="en-US" altLang="zh-TW" dirty="0"/>
              <a:t>Automatically logout after a period of inactivity</a:t>
            </a:r>
          </a:p>
          <a:p>
            <a:pPr lvl="2"/>
            <a:r>
              <a:rPr lang="en-US" altLang="zh-TW" dirty="0"/>
              <a:t>Screensaver</a:t>
            </a:r>
          </a:p>
          <a:p>
            <a:pPr lvl="1"/>
            <a:r>
              <a:rPr lang="en-US" altLang="zh-TW" dirty="0"/>
              <a:t>Intrusion detection schemes can be used to detect changes in user behavior</a:t>
            </a:r>
            <a:endParaRPr lang="zh-TW" altLang="en-US" dirty="0"/>
          </a:p>
        </p:txBody>
      </p:sp>
      <p:sp>
        <p:nvSpPr>
          <p:cNvPr id="4" name="投影片編號版面配置區 3">
            <a:extLst>
              <a:ext uri="{FF2B5EF4-FFF2-40B4-BE49-F238E27FC236}">
                <a16:creationId xmlns:a16="http://schemas.microsoft.com/office/drawing/2014/main" id="{B7C369E0-F384-463F-934D-AEFE418DD3A9}"/>
              </a:ext>
            </a:extLst>
          </p:cNvPr>
          <p:cNvSpPr>
            <a:spLocks noGrp="1"/>
          </p:cNvSpPr>
          <p:nvPr>
            <p:ph type="sldNum" sz="quarter" idx="12"/>
          </p:nvPr>
        </p:nvSpPr>
        <p:spPr/>
        <p:txBody>
          <a:bodyPr/>
          <a:lstStyle/>
          <a:p>
            <a:fld id="{06AFB70A-E524-49E4-8F5C-48BFBE4381EC}" type="slidenum">
              <a:rPr lang="en-US" altLang="zh-TW" smtClean="0"/>
              <a:pPr/>
              <a:t>20</a:t>
            </a:fld>
            <a:endParaRPr lang="en-US" altLang="zh-TW"/>
          </a:p>
        </p:txBody>
      </p:sp>
    </p:spTree>
    <p:extLst>
      <p:ext uri="{BB962C8B-B14F-4D97-AF65-F5344CB8AC3E}">
        <p14:creationId xmlns:p14="http://schemas.microsoft.com/office/powerpoint/2010/main" val="1674929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6DAF82-D54E-4007-8A2E-5BE707D3B73B}"/>
              </a:ext>
            </a:extLst>
          </p:cNvPr>
          <p:cNvSpPr>
            <a:spLocks noGrp="1"/>
          </p:cNvSpPr>
          <p:nvPr>
            <p:ph type="title"/>
          </p:nvPr>
        </p:nvSpPr>
        <p:spPr/>
        <p:txBody>
          <a:bodyPr/>
          <a:lstStyle/>
          <a:p>
            <a:r>
              <a:rPr lang="en-US" altLang="zh-TW" dirty="0"/>
              <a:t>Password Vulnerabilities</a:t>
            </a:r>
            <a:br>
              <a:rPr lang="en-US" altLang="zh-TW" dirty="0"/>
            </a:br>
            <a:r>
              <a:rPr lang="en-US" altLang="zh-TW" dirty="0"/>
              <a:t>Exploiting User Mistakes</a:t>
            </a:r>
            <a:endParaRPr lang="zh-TW" altLang="en-US" dirty="0"/>
          </a:p>
        </p:txBody>
      </p:sp>
      <p:sp>
        <p:nvSpPr>
          <p:cNvPr id="3" name="內容版面配置區 2">
            <a:extLst>
              <a:ext uri="{FF2B5EF4-FFF2-40B4-BE49-F238E27FC236}">
                <a16:creationId xmlns:a16="http://schemas.microsoft.com/office/drawing/2014/main" id="{05BBAD57-A60C-40E8-912D-9348117C5C95}"/>
              </a:ext>
            </a:extLst>
          </p:cNvPr>
          <p:cNvSpPr>
            <a:spLocks noGrp="1"/>
          </p:cNvSpPr>
          <p:nvPr>
            <p:ph idx="1"/>
          </p:nvPr>
        </p:nvSpPr>
        <p:spPr/>
        <p:txBody>
          <a:bodyPr/>
          <a:lstStyle/>
          <a:p>
            <a:r>
              <a:rPr lang="en-US" altLang="zh-TW" dirty="0"/>
              <a:t>Social Engineering </a:t>
            </a:r>
            <a:r>
              <a:rPr lang="zh-TW" altLang="en-US" dirty="0"/>
              <a:t>社交工程</a:t>
            </a:r>
            <a:endParaRPr lang="en-US" altLang="zh-TW" dirty="0"/>
          </a:p>
          <a:p>
            <a:r>
              <a:rPr lang="en-US" altLang="zh-TW" dirty="0"/>
              <a:t>Many computer systems are shipped</a:t>
            </a:r>
            <a:br>
              <a:rPr lang="en-US" altLang="zh-TW" dirty="0"/>
            </a:br>
            <a:r>
              <a:rPr lang="en-US" altLang="zh-TW" dirty="0"/>
              <a:t>with preconfigured passwords for </a:t>
            </a:r>
            <a:br>
              <a:rPr lang="en-US" altLang="zh-TW" dirty="0"/>
            </a:br>
            <a:r>
              <a:rPr lang="en-US" altLang="zh-TW" dirty="0"/>
              <a:t>system administrators</a:t>
            </a:r>
          </a:p>
          <a:p>
            <a:pPr lvl="1"/>
            <a:r>
              <a:rPr lang="zh-TW" altLang="en-US" dirty="0"/>
              <a:t>系統回復出廠狀態後的預設密碼</a:t>
            </a:r>
            <a:endParaRPr lang="en-US" altLang="zh-TW" dirty="0"/>
          </a:p>
          <a:p>
            <a:r>
              <a:rPr lang="en-US" altLang="zh-TW" dirty="0"/>
              <a:t>Countermeasures</a:t>
            </a:r>
          </a:p>
          <a:p>
            <a:pPr lvl="1"/>
            <a:r>
              <a:rPr lang="en-US" altLang="zh-TW" dirty="0"/>
              <a:t>User training</a:t>
            </a:r>
          </a:p>
          <a:p>
            <a:pPr lvl="1"/>
            <a:r>
              <a:rPr lang="en-US" altLang="zh-TW" dirty="0"/>
              <a:t>Intrusion detection</a:t>
            </a:r>
          </a:p>
          <a:p>
            <a:pPr lvl="1"/>
            <a:r>
              <a:rPr lang="en-US" altLang="zh-TW" dirty="0"/>
              <a:t>Passwords combined with another authentication mechanism</a:t>
            </a:r>
          </a:p>
          <a:p>
            <a:endParaRPr lang="zh-TW" altLang="en-US" dirty="0"/>
          </a:p>
        </p:txBody>
      </p:sp>
      <p:sp>
        <p:nvSpPr>
          <p:cNvPr id="4" name="投影片編號版面配置區 3">
            <a:extLst>
              <a:ext uri="{FF2B5EF4-FFF2-40B4-BE49-F238E27FC236}">
                <a16:creationId xmlns:a16="http://schemas.microsoft.com/office/drawing/2014/main" id="{0297BBCC-19F0-43DA-91E2-410D7C697C48}"/>
              </a:ext>
            </a:extLst>
          </p:cNvPr>
          <p:cNvSpPr>
            <a:spLocks noGrp="1"/>
          </p:cNvSpPr>
          <p:nvPr>
            <p:ph type="sldNum" sz="quarter" idx="12"/>
          </p:nvPr>
        </p:nvSpPr>
        <p:spPr/>
        <p:txBody>
          <a:bodyPr/>
          <a:lstStyle/>
          <a:p>
            <a:fld id="{06AFB70A-E524-49E4-8F5C-48BFBE4381EC}" type="slidenum">
              <a:rPr lang="en-US" altLang="zh-TW" smtClean="0"/>
              <a:pPr/>
              <a:t>21</a:t>
            </a:fld>
            <a:endParaRPr lang="en-US" altLang="zh-TW"/>
          </a:p>
        </p:txBody>
      </p:sp>
      <p:pic>
        <p:nvPicPr>
          <p:cNvPr id="8" name="圖片 7">
            <a:extLst>
              <a:ext uri="{FF2B5EF4-FFF2-40B4-BE49-F238E27FC236}">
                <a16:creationId xmlns:a16="http://schemas.microsoft.com/office/drawing/2014/main" id="{68DFCCA9-4F40-46C2-BB0D-B592302386AF}"/>
              </a:ext>
            </a:extLst>
          </p:cNvPr>
          <p:cNvPicPr>
            <a:picLocks noChangeAspect="1"/>
          </p:cNvPicPr>
          <p:nvPr/>
        </p:nvPicPr>
        <p:blipFill>
          <a:blip r:embed="rId2"/>
          <a:stretch>
            <a:fillRect/>
          </a:stretch>
        </p:blipFill>
        <p:spPr>
          <a:xfrm>
            <a:off x="6600056" y="1323405"/>
            <a:ext cx="5553850" cy="3905795"/>
          </a:xfrm>
          <a:prstGeom prst="rect">
            <a:avLst/>
          </a:prstGeom>
        </p:spPr>
      </p:pic>
    </p:spTree>
    <p:extLst>
      <p:ext uri="{BB962C8B-B14F-4D97-AF65-F5344CB8AC3E}">
        <p14:creationId xmlns:p14="http://schemas.microsoft.com/office/powerpoint/2010/main" val="3933688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D502EC-8596-4FB3-88E8-871915F5B6FA}"/>
              </a:ext>
            </a:extLst>
          </p:cNvPr>
          <p:cNvSpPr>
            <a:spLocks noGrp="1"/>
          </p:cNvSpPr>
          <p:nvPr>
            <p:ph type="title"/>
          </p:nvPr>
        </p:nvSpPr>
        <p:spPr/>
        <p:txBody>
          <a:bodyPr/>
          <a:lstStyle/>
          <a:p>
            <a:r>
              <a:rPr lang="en-US" altLang="zh-TW" dirty="0"/>
              <a:t>Password Vulnerabilities</a:t>
            </a:r>
            <a:br>
              <a:rPr lang="en-US" altLang="zh-TW" dirty="0"/>
            </a:br>
            <a:r>
              <a:rPr lang="en-US" altLang="zh-TW" dirty="0"/>
              <a:t>Exploiting Multiple Password Use</a:t>
            </a:r>
            <a:endParaRPr lang="zh-TW" altLang="en-US" dirty="0"/>
          </a:p>
        </p:txBody>
      </p:sp>
      <p:sp>
        <p:nvSpPr>
          <p:cNvPr id="3" name="內容版面配置區 2">
            <a:extLst>
              <a:ext uri="{FF2B5EF4-FFF2-40B4-BE49-F238E27FC236}">
                <a16:creationId xmlns:a16="http://schemas.microsoft.com/office/drawing/2014/main" id="{2E8A423F-1F82-4A6C-B4AE-9330CBCB5D41}"/>
              </a:ext>
            </a:extLst>
          </p:cNvPr>
          <p:cNvSpPr>
            <a:spLocks noGrp="1"/>
          </p:cNvSpPr>
          <p:nvPr>
            <p:ph idx="1"/>
          </p:nvPr>
        </p:nvSpPr>
        <p:spPr/>
        <p:txBody>
          <a:bodyPr/>
          <a:lstStyle/>
          <a:p>
            <a:r>
              <a:rPr lang="en-US" altLang="zh-TW" dirty="0"/>
              <a:t>If different network devices share the same or a similar password for a given user.</a:t>
            </a:r>
          </a:p>
          <a:p>
            <a:r>
              <a:rPr lang="zh-TW" altLang="en-US" dirty="0"/>
              <a:t>你的 </a:t>
            </a:r>
            <a:r>
              <a:rPr lang="en-US" altLang="zh-TW" dirty="0"/>
              <a:t>Google </a:t>
            </a:r>
            <a:r>
              <a:rPr lang="zh-TW" altLang="en-US" dirty="0"/>
              <a:t>帳號、</a:t>
            </a:r>
            <a:r>
              <a:rPr lang="en-US" altLang="zh-TW" dirty="0"/>
              <a:t>YouTube </a:t>
            </a:r>
            <a:r>
              <a:rPr lang="zh-TW" altLang="en-US" dirty="0"/>
              <a:t>帳號、</a:t>
            </a:r>
            <a:r>
              <a:rPr lang="en-US" altLang="zh-TW" dirty="0"/>
              <a:t>Facebook </a:t>
            </a:r>
            <a:r>
              <a:rPr lang="zh-TW" altLang="en-US" dirty="0"/>
              <a:t>帳號、</a:t>
            </a:r>
            <a:r>
              <a:rPr lang="en-US" altLang="zh-TW" dirty="0"/>
              <a:t>Instagram </a:t>
            </a:r>
            <a:r>
              <a:rPr lang="zh-TW" altLang="en-US" dirty="0"/>
              <a:t>帳號、校務系統帳號、</a:t>
            </a:r>
            <a:r>
              <a:rPr lang="en-US" altLang="zh-TW" dirty="0"/>
              <a:t>…</a:t>
            </a:r>
          </a:p>
          <a:p>
            <a:pPr lvl="1"/>
            <a:r>
              <a:rPr lang="zh-TW" altLang="en-US" dirty="0"/>
              <a:t>帳號名稱是否全部相同？</a:t>
            </a:r>
            <a:endParaRPr lang="en-US" altLang="zh-TW" dirty="0"/>
          </a:p>
          <a:p>
            <a:pPr lvl="1"/>
            <a:r>
              <a:rPr lang="zh-TW" altLang="en-US" dirty="0"/>
              <a:t>密碼是否全部相同？</a:t>
            </a:r>
            <a:endParaRPr lang="en-US" altLang="zh-TW" dirty="0"/>
          </a:p>
          <a:p>
            <a:pPr lvl="1"/>
            <a:r>
              <a:rPr lang="zh-TW" altLang="en-US" dirty="0"/>
              <a:t>每隔多久更換密碼？</a:t>
            </a:r>
            <a:endParaRPr lang="en-US" altLang="zh-TW" dirty="0"/>
          </a:p>
        </p:txBody>
      </p:sp>
      <p:sp>
        <p:nvSpPr>
          <p:cNvPr id="4" name="投影片編號版面配置區 3">
            <a:extLst>
              <a:ext uri="{FF2B5EF4-FFF2-40B4-BE49-F238E27FC236}">
                <a16:creationId xmlns:a16="http://schemas.microsoft.com/office/drawing/2014/main" id="{C3BD651A-3FE1-429E-B7D8-F0B46D73B5E9}"/>
              </a:ext>
            </a:extLst>
          </p:cNvPr>
          <p:cNvSpPr>
            <a:spLocks noGrp="1"/>
          </p:cNvSpPr>
          <p:nvPr>
            <p:ph type="sldNum" sz="quarter" idx="12"/>
          </p:nvPr>
        </p:nvSpPr>
        <p:spPr/>
        <p:txBody>
          <a:bodyPr/>
          <a:lstStyle/>
          <a:p>
            <a:fld id="{06AFB70A-E524-49E4-8F5C-48BFBE4381EC}" type="slidenum">
              <a:rPr lang="en-US" altLang="zh-TW" smtClean="0"/>
              <a:pPr/>
              <a:t>22</a:t>
            </a:fld>
            <a:endParaRPr lang="en-US" altLang="zh-TW"/>
          </a:p>
        </p:txBody>
      </p:sp>
    </p:spTree>
    <p:extLst>
      <p:ext uri="{BB962C8B-B14F-4D97-AF65-F5344CB8AC3E}">
        <p14:creationId xmlns:p14="http://schemas.microsoft.com/office/powerpoint/2010/main" val="4268562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54CD7F-9A13-4756-A39D-3DB92BA9D617}"/>
              </a:ext>
            </a:extLst>
          </p:cNvPr>
          <p:cNvSpPr>
            <a:spLocks noGrp="1"/>
          </p:cNvSpPr>
          <p:nvPr>
            <p:ph type="title"/>
          </p:nvPr>
        </p:nvSpPr>
        <p:spPr/>
        <p:txBody>
          <a:bodyPr/>
          <a:lstStyle/>
          <a:p>
            <a:r>
              <a:rPr lang="en-US" altLang="zh-TW" dirty="0"/>
              <a:t>Password Vulnerabilities</a:t>
            </a:r>
            <a:br>
              <a:rPr lang="en-US" altLang="zh-TW" dirty="0"/>
            </a:br>
            <a:r>
              <a:rPr lang="en-US" altLang="zh-TW" dirty="0"/>
              <a:t>Electronic Monitoring</a:t>
            </a:r>
            <a:endParaRPr lang="zh-TW" altLang="en-US" dirty="0"/>
          </a:p>
        </p:txBody>
      </p:sp>
      <p:sp>
        <p:nvSpPr>
          <p:cNvPr id="3" name="內容版面配置區 2">
            <a:extLst>
              <a:ext uri="{FF2B5EF4-FFF2-40B4-BE49-F238E27FC236}">
                <a16:creationId xmlns:a16="http://schemas.microsoft.com/office/drawing/2014/main" id="{16234584-730F-44A9-89A4-23DC40A1D82D}"/>
              </a:ext>
            </a:extLst>
          </p:cNvPr>
          <p:cNvSpPr>
            <a:spLocks noGrp="1"/>
          </p:cNvSpPr>
          <p:nvPr>
            <p:ph idx="1"/>
          </p:nvPr>
        </p:nvSpPr>
        <p:spPr/>
        <p:txBody>
          <a:bodyPr/>
          <a:lstStyle/>
          <a:p>
            <a:r>
              <a:rPr lang="en-US" altLang="zh-TW" dirty="0"/>
              <a:t>If passwords is transmitted across networks to log on remote systems</a:t>
            </a:r>
          </a:p>
          <a:p>
            <a:pPr lvl="1"/>
            <a:r>
              <a:rPr lang="en-US" altLang="zh-TW" dirty="0"/>
              <a:t>Simple encryption will not fix this problem, because the encrypted password is, in effect, the password and can be observed and reused by an adversary</a:t>
            </a:r>
          </a:p>
          <a:p>
            <a:endParaRPr lang="zh-TW" altLang="en-US" dirty="0"/>
          </a:p>
        </p:txBody>
      </p:sp>
      <p:sp>
        <p:nvSpPr>
          <p:cNvPr id="4" name="投影片編號版面配置區 3">
            <a:extLst>
              <a:ext uri="{FF2B5EF4-FFF2-40B4-BE49-F238E27FC236}">
                <a16:creationId xmlns:a16="http://schemas.microsoft.com/office/drawing/2014/main" id="{2F9CB500-E43D-47FE-A432-D8B9F6F7D643}"/>
              </a:ext>
            </a:extLst>
          </p:cNvPr>
          <p:cNvSpPr>
            <a:spLocks noGrp="1"/>
          </p:cNvSpPr>
          <p:nvPr>
            <p:ph type="sldNum" sz="quarter" idx="12"/>
          </p:nvPr>
        </p:nvSpPr>
        <p:spPr/>
        <p:txBody>
          <a:bodyPr/>
          <a:lstStyle/>
          <a:p>
            <a:fld id="{06AFB70A-E524-49E4-8F5C-48BFBE4381EC}" type="slidenum">
              <a:rPr lang="en-US" altLang="zh-TW" smtClean="0"/>
              <a:pPr/>
              <a:t>23</a:t>
            </a:fld>
            <a:endParaRPr lang="en-US" altLang="zh-TW"/>
          </a:p>
        </p:txBody>
      </p:sp>
      <p:pic>
        <p:nvPicPr>
          <p:cNvPr id="6" name="圖片 5">
            <a:extLst>
              <a:ext uri="{FF2B5EF4-FFF2-40B4-BE49-F238E27FC236}">
                <a16:creationId xmlns:a16="http://schemas.microsoft.com/office/drawing/2014/main" id="{4C5F24A0-3FB1-4847-9675-EC8BC24B3E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2144" y="3068960"/>
            <a:ext cx="3729555" cy="2636912"/>
          </a:xfrm>
          <a:prstGeom prst="rect">
            <a:avLst/>
          </a:prstGeom>
        </p:spPr>
      </p:pic>
      <p:pic>
        <p:nvPicPr>
          <p:cNvPr id="8" name="圖片 7">
            <a:extLst>
              <a:ext uri="{FF2B5EF4-FFF2-40B4-BE49-F238E27FC236}">
                <a16:creationId xmlns:a16="http://schemas.microsoft.com/office/drawing/2014/main" id="{71D643DB-28A2-42AC-969E-E30CEA038D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1809" y="3068960"/>
            <a:ext cx="5164974" cy="3789040"/>
          </a:xfrm>
          <a:prstGeom prst="rect">
            <a:avLst/>
          </a:prstGeom>
        </p:spPr>
      </p:pic>
      <p:pic>
        <p:nvPicPr>
          <p:cNvPr id="10" name="圖片 9">
            <a:extLst>
              <a:ext uri="{FF2B5EF4-FFF2-40B4-BE49-F238E27FC236}">
                <a16:creationId xmlns:a16="http://schemas.microsoft.com/office/drawing/2014/main" id="{448FB5F5-AAB9-43A4-BA40-086D490C1B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4521" y="6169786"/>
            <a:ext cx="1872262" cy="610893"/>
          </a:xfrm>
          <a:prstGeom prst="rect">
            <a:avLst/>
          </a:prstGeom>
        </p:spPr>
      </p:pic>
    </p:spTree>
    <p:extLst>
      <p:ext uri="{BB962C8B-B14F-4D97-AF65-F5344CB8AC3E}">
        <p14:creationId xmlns:p14="http://schemas.microsoft.com/office/powerpoint/2010/main" val="13349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7EB26C-EAFB-4F3C-9C9B-EF50AEE4C6B3}"/>
              </a:ext>
            </a:extLst>
          </p:cNvPr>
          <p:cNvSpPr>
            <a:spLocks noGrp="1"/>
          </p:cNvSpPr>
          <p:nvPr>
            <p:ph type="title"/>
          </p:nvPr>
        </p:nvSpPr>
        <p:spPr/>
        <p:txBody>
          <a:bodyPr/>
          <a:lstStyle/>
          <a:p>
            <a:r>
              <a:rPr lang="zh-TW" altLang="en-US" dirty="0"/>
              <a:t>方案</a:t>
            </a:r>
          </a:p>
        </p:txBody>
      </p:sp>
      <p:sp>
        <p:nvSpPr>
          <p:cNvPr id="3" name="內容版面配置區 2">
            <a:extLst>
              <a:ext uri="{FF2B5EF4-FFF2-40B4-BE49-F238E27FC236}">
                <a16:creationId xmlns:a16="http://schemas.microsoft.com/office/drawing/2014/main" id="{2371E37C-4446-4BBD-ABFF-73716E7DC25A}"/>
              </a:ext>
            </a:extLst>
          </p:cNvPr>
          <p:cNvSpPr>
            <a:spLocks noGrp="1"/>
          </p:cNvSpPr>
          <p:nvPr>
            <p:ph idx="1"/>
          </p:nvPr>
        </p:nvSpPr>
        <p:spPr/>
        <p:txBody>
          <a:bodyPr>
            <a:normAutofit/>
          </a:bodyPr>
          <a:lstStyle/>
          <a:p>
            <a:r>
              <a:rPr lang="en-US" altLang="zh-TW" dirty="0"/>
              <a:t>Single sign-on(SSO)</a:t>
            </a:r>
          </a:p>
          <a:p>
            <a:pPr lvl="1"/>
            <a:r>
              <a:rPr lang="zh-TW" altLang="en-US" dirty="0"/>
              <a:t>登入一次之後，進入其他相關系統不必再登入</a:t>
            </a:r>
            <a:endParaRPr lang="en-US" altLang="zh-TW" dirty="0"/>
          </a:p>
          <a:p>
            <a:r>
              <a:rPr lang="en-US" altLang="zh-TW" dirty="0"/>
              <a:t>Automated password managers</a:t>
            </a:r>
          </a:p>
          <a:p>
            <a:pPr lvl="1"/>
            <a:r>
              <a:rPr lang="zh-TW" altLang="en-US" dirty="0"/>
              <a:t>使用者不必再自己記憶密碼</a:t>
            </a:r>
            <a:endParaRPr lang="en-US" altLang="zh-TW" dirty="0"/>
          </a:p>
          <a:p>
            <a:pPr lvl="1"/>
            <a:r>
              <a:rPr lang="en-US" altLang="zh-TW" dirty="0"/>
              <a:t>Use complex passwords generated by computers that no human can remember</a:t>
            </a:r>
          </a:p>
          <a:p>
            <a:pPr lvl="1"/>
            <a:endParaRPr lang="en-US" altLang="zh-TW" dirty="0"/>
          </a:p>
        </p:txBody>
      </p:sp>
      <p:sp>
        <p:nvSpPr>
          <p:cNvPr id="4" name="投影片編號版面配置區 3">
            <a:extLst>
              <a:ext uri="{FF2B5EF4-FFF2-40B4-BE49-F238E27FC236}">
                <a16:creationId xmlns:a16="http://schemas.microsoft.com/office/drawing/2014/main" id="{8E6FB0D7-DD6F-4D82-BCD5-33FCE9446352}"/>
              </a:ext>
            </a:extLst>
          </p:cNvPr>
          <p:cNvSpPr>
            <a:spLocks noGrp="1"/>
          </p:cNvSpPr>
          <p:nvPr>
            <p:ph type="sldNum" sz="quarter" idx="12"/>
          </p:nvPr>
        </p:nvSpPr>
        <p:spPr/>
        <p:txBody>
          <a:bodyPr/>
          <a:lstStyle/>
          <a:p>
            <a:fld id="{06AFB70A-E524-49E4-8F5C-48BFBE4381EC}" type="slidenum">
              <a:rPr lang="en-US" altLang="zh-TW" smtClean="0"/>
              <a:pPr/>
              <a:t>24</a:t>
            </a:fld>
            <a:endParaRPr lang="en-US" altLang="zh-TW"/>
          </a:p>
        </p:txBody>
      </p:sp>
    </p:spTree>
    <p:extLst>
      <p:ext uri="{BB962C8B-B14F-4D97-AF65-F5344CB8AC3E}">
        <p14:creationId xmlns:p14="http://schemas.microsoft.com/office/powerpoint/2010/main" val="2726029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619AC54-4EAB-47E7-A9F6-3669116EA59C}"/>
              </a:ext>
            </a:extLst>
          </p:cNvPr>
          <p:cNvSpPr>
            <a:spLocks noGrp="1"/>
          </p:cNvSpPr>
          <p:nvPr>
            <p:ph type="title"/>
          </p:nvPr>
        </p:nvSpPr>
        <p:spPr/>
        <p:txBody>
          <a:bodyPr/>
          <a:lstStyle/>
          <a:p>
            <a:r>
              <a:rPr lang="en-US" altLang="zh-TW" dirty="0"/>
              <a:t>The Use of Hashed Passwords</a:t>
            </a:r>
            <a:endParaRPr lang="zh-TW" altLang="en-US" dirty="0"/>
          </a:p>
        </p:txBody>
      </p:sp>
      <p:sp>
        <p:nvSpPr>
          <p:cNvPr id="8" name="內容版面配置區 7">
            <a:extLst>
              <a:ext uri="{FF2B5EF4-FFF2-40B4-BE49-F238E27FC236}">
                <a16:creationId xmlns:a16="http://schemas.microsoft.com/office/drawing/2014/main" id="{51107A0A-8E5F-47AD-A3E2-450B081337C5}"/>
              </a:ext>
            </a:extLst>
          </p:cNvPr>
          <p:cNvSpPr>
            <a:spLocks noGrp="1"/>
          </p:cNvSpPr>
          <p:nvPr>
            <p:ph idx="1"/>
          </p:nvPr>
        </p:nvSpPr>
        <p:spPr/>
        <p:txBody>
          <a:bodyPr/>
          <a:lstStyle/>
          <a:p>
            <a:r>
              <a:rPr lang="en-US" altLang="zh-TW" dirty="0"/>
              <a:t>Do not store passwords in plaintext!</a:t>
            </a:r>
          </a:p>
          <a:p>
            <a:r>
              <a:rPr lang="en-US" altLang="zh-TW" dirty="0"/>
              <a:t>Use a hash function before storing passwords</a:t>
            </a:r>
            <a:endParaRPr lang="zh-TW" altLang="en-US" dirty="0"/>
          </a:p>
        </p:txBody>
      </p:sp>
      <p:sp>
        <p:nvSpPr>
          <p:cNvPr id="2" name="投影片編號版面配置區 1">
            <a:extLst>
              <a:ext uri="{FF2B5EF4-FFF2-40B4-BE49-F238E27FC236}">
                <a16:creationId xmlns:a16="http://schemas.microsoft.com/office/drawing/2014/main" id="{FBE75377-CB06-4CFC-8FCC-020916A5059D}"/>
              </a:ext>
            </a:extLst>
          </p:cNvPr>
          <p:cNvSpPr>
            <a:spLocks noGrp="1"/>
          </p:cNvSpPr>
          <p:nvPr>
            <p:ph type="sldNum" sz="quarter" idx="12"/>
          </p:nvPr>
        </p:nvSpPr>
        <p:spPr/>
        <p:txBody>
          <a:bodyPr/>
          <a:lstStyle/>
          <a:p>
            <a:fld id="{0BC55746-04A1-42DC-A0BC-1E09A8E18DBD}" type="slidenum">
              <a:rPr lang="en-US" altLang="zh-TW" smtClean="0"/>
              <a:pPr/>
              <a:t>25</a:t>
            </a:fld>
            <a:endParaRPr lang="en-US" altLang="zh-TW"/>
          </a:p>
        </p:txBody>
      </p:sp>
      <p:pic>
        <p:nvPicPr>
          <p:cNvPr id="5" name="圖片 4">
            <a:extLst>
              <a:ext uri="{FF2B5EF4-FFF2-40B4-BE49-F238E27FC236}">
                <a16:creationId xmlns:a16="http://schemas.microsoft.com/office/drawing/2014/main" id="{0F1A43B4-1C33-4705-BE5D-7E350C5FE40E}"/>
              </a:ext>
            </a:extLst>
          </p:cNvPr>
          <p:cNvPicPr>
            <a:picLocks noChangeAspect="1"/>
          </p:cNvPicPr>
          <p:nvPr/>
        </p:nvPicPr>
        <p:blipFill>
          <a:blip r:embed="rId2"/>
          <a:stretch>
            <a:fillRect/>
          </a:stretch>
        </p:blipFill>
        <p:spPr>
          <a:xfrm>
            <a:off x="1055440" y="3212976"/>
            <a:ext cx="6575001" cy="2376264"/>
          </a:xfrm>
          <a:prstGeom prst="rect">
            <a:avLst/>
          </a:prstGeom>
        </p:spPr>
      </p:pic>
      <p:sp>
        <p:nvSpPr>
          <p:cNvPr id="7" name="文字方塊 6">
            <a:extLst>
              <a:ext uri="{FF2B5EF4-FFF2-40B4-BE49-F238E27FC236}">
                <a16:creationId xmlns:a16="http://schemas.microsoft.com/office/drawing/2014/main" id="{90BC5663-CB97-4EDD-9FD8-C85AF6732FBD}"/>
              </a:ext>
            </a:extLst>
          </p:cNvPr>
          <p:cNvSpPr txBox="1"/>
          <p:nvPr/>
        </p:nvSpPr>
        <p:spPr>
          <a:xfrm>
            <a:off x="1055440" y="5622339"/>
            <a:ext cx="9001000" cy="830997"/>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zh-TW" altLang="en-US" sz="2400" dirty="0">
                <a:latin typeface="Consolas" panose="020B0609020204030204" pitchFamily="49" charset="0"/>
              </a:rPr>
              <a:t>SELECT COUNT(*) FROM `user` WHERE `User`='$account' AND `Password`=PASSWORD('$password')</a:t>
            </a:r>
          </a:p>
        </p:txBody>
      </p:sp>
      <p:pic>
        <p:nvPicPr>
          <p:cNvPr id="2050" name="Picture 2" descr="phpMyAdmin">
            <a:extLst>
              <a:ext uri="{FF2B5EF4-FFF2-40B4-BE49-F238E27FC236}">
                <a16:creationId xmlns:a16="http://schemas.microsoft.com/office/drawing/2014/main" id="{0536E172-D5BF-494E-884E-C1B13838C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894" y="2996350"/>
            <a:ext cx="1571625" cy="26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68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9B05168-9D1E-43CF-A356-09641659AB75}"/>
              </a:ext>
            </a:extLst>
          </p:cNvPr>
          <p:cNvSpPr>
            <a:spLocks noGrp="1"/>
          </p:cNvSpPr>
          <p:nvPr>
            <p:ph type="sldNum" sz="quarter" idx="12"/>
          </p:nvPr>
        </p:nvSpPr>
        <p:spPr/>
        <p:txBody>
          <a:bodyPr/>
          <a:lstStyle/>
          <a:p>
            <a:fld id="{06AFB70A-E524-49E4-8F5C-48BFBE4381EC}" type="slidenum">
              <a:rPr lang="en-US" altLang="zh-TW" smtClean="0"/>
              <a:pPr/>
              <a:t>26</a:t>
            </a:fld>
            <a:endParaRPr lang="en-US" altLang="zh-TW"/>
          </a:p>
        </p:txBody>
      </p:sp>
      <p:sp>
        <p:nvSpPr>
          <p:cNvPr id="2" name="標題 1">
            <a:extLst>
              <a:ext uri="{FF2B5EF4-FFF2-40B4-BE49-F238E27FC236}">
                <a16:creationId xmlns:a16="http://schemas.microsoft.com/office/drawing/2014/main" id="{884F17DC-680A-4704-9C20-E2DEC5B4A616}"/>
              </a:ext>
            </a:extLst>
          </p:cNvPr>
          <p:cNvSpPr>
            <a:spLocks noGrp="1"/>
          </p:cNvSpPr>
          <p:nvPr>
            <p:ph type="title"/>
          </p:nvPr>
        </p:nvSpPr>
        <p:spPr/>
        <p:txBody>
          <a:bodyPr/>
          <a:lstStyle/>
          <a:p>
            <a:r>
              <a:rPr lang="en-US" altLang="zh-TW" dirty="0"/>
              <a:t>UNIX Password Scheme </a:t>
            </a:r>
            <a:r>
              <a:rPr lang="zh-TW" altLang="en-US" dirty="0"/>
              <a:t>建立密碼</a:t>
            </a:r>
          </a:p>
        </p:txBody>
      </p:sp>
      <p:pic>
        <p:nvPicPr>
          <p:cNvPr id="9" name="圖片 8">
            <a:extLst>
              <a:ext uri="{FF2B5EF4-FFF2-40B4-BE49-F238E27FC236}">
                <a16:creationId xmlns:a16="http://schemas.microsoft.com/office/drawing/2014/main" id="{234C7F51-31C5-4DF4-822F-E0A9C7A35E09}"/>
              </a:ext>
            </a:extLst>
          </p:cNvPr>
          <p:cNvPicPr>
            <a:picLocks noChangeAspect="1"/>
          </p:cNvPicPr>
          <p:nvPr/>
        </p:nvPicPr>
        <p:blipFill>
          <a:blip r:embed="rId2"/>
          <a:stretch>
            <a:fillRect/>
          </a:stretch>
        </p:blipFill>
        <p:spPr>
          <a:xfrm>
            <a:off x="1055440" y="1300852"/>
            <a:ext cx="7344816" cy="5530401"/>
          </a:xfrm>
          <a:prstGeom prst="rect">
            <a:avLst/>
          </a:prstGeom>
        </p:spPr>
      </p:pic>
      <p:sp>
        <p:nvSpPr>
          <p:cNvPr id="10" name="語音泡泡: 圓角矩形 9">
            <a:extLst>
              <a:ext uri="{FF2B5EF4-FFF2-40B4-BE49-F238E27FC236}">
                <a16:creationId xmlns:a16="http://schemas.microsoft.com/office/drawing/2014/main" id="{261B1B9B-C16A-4944-A53C-2F1F06FDB860}"/>
              </a:ext>
            </a:extLst>
          </p:cNvPr>
          <p:cNvSpPr/>
          <p:nvPr/>
        </p:nvSpPr>
        <p:spPr>
          <a:xfrm>
            <a:off x="9408368" y="3573016"/>
            <a:ext cx="1584176" cy="864096"/>
          </a:xfrm>
          <a:prstGeom prst="wedgeRoundRectCallout">
            <a:avLst>
              <a:gd name="adj1" fmla="val -158586"/>
              <a:gd name="adj2" fmla="val 905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相同的密碼</a:t>
            </a:r>
            <a:endParaRPr lang="en-US" altLang="zh-TW" dirty="0"/>
          </a:p>
          <a:p>
            <a:pPr algn="ctr"/>
            <a:r>
              <a:rPr lang="zh-TW" altLang="en-US" dirty="0"/>
              <a:t>產生不同的</a:t>
            </a:r>
            <a:endParaRPr lang="en-US" altLang="zh-TW" dirty="0"/>
          </a:p>
          <a:p>
            <a:pPr algn="ctr"/>
            <a:r>
              <a:rPr lang="en-US" altLang="zh-TW" dirty="0"/>
              <a:t>Hash code</a:t>
            </a:r>
            <a:endParaRPr lang="zh-TW" altLang="en-US" dirty="0"/>
          </a:p>
        </p:txBody>
      </p:sp>
    </p:spTree>
    <p:extLst>
      <p:ext uri="{BB962C8B-B14F-4D97-AF65-F5344CB8AC3E}">
        <p14:creationId xmlns:p14="http://schemas.microsoft.com/office/powerpoint/2010/main" val="3548423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F0AD9ED-1111-4F99-9A3C-54C9008FF8A6}"/>
              </a:ext>
            </a:extLst>
          </p:cNvPr>
          <p:cNvSpPr>
            <a:spLocks noGrp="1"/>
          </p:cNvSpPr>
          <p:nvPr>
            <p:ph type="sldNum" sz="quarter" idx="12"/>
          </p:nvPr>
        </p:nvSpPr>
        <p:spPr/>
        <p:txBody>
          <a:bodyPr/>
          <a:lstStyle/>
          <a:p>
            <a:fld id="{0BC55746-04A1-42DC-A0BC-1E09A8E18DBD}" type="slidenum">
              <a:rPr lang="en-US" altLang="zh-TW" smtClean="0"/>
              <a:pPr/>
              <a:t>27</a:t>
            </a:fld>
            <a:endParaRPr lang="en-US" altLang="zh-TW"/>
          </a:p>
        </p:txBody>
      </p:sp>
      <p:sp>
        <p:nvSpPr>
          <p:cNvPr id="3" name="標題 2">
            <a:extLst>
              <a:ext uri="{FF2B5EF4-FFF2-40B4-BE49-F238E27FC236}">
                <a16:creationId xmlns:a16="http://schemas.microsoft.com/office/drawing/2014/main" id="{F7FA61EB-0461-46CA-B7DF-4624A6EDBCAA}"/>
              </a:ext>
            </a:extLst>
          </p:cNvPr>
          <p:cNvSpPr>
            <a:spLocks noGrp="1"/>
          </p:cNvSpPr>
          <p:nvPr>
            <p:ph type="title"/>
          </p:nvPr>
        </p:nvSpPr>
        <p:spPr/>
        <p:txBody>
          <a:bodyPr/>
          <a:lstStyle/>
          <a:p>
            <a:r>
              <a:rPr lang="en-US" altLang="zh-TW" dirty="0"/>
              <a:t>UNIX Password Scheme </a:t>
            </a:r>
            <a:r>
              <a:rPr lang="zh-TW" altLang="en-US" dirty="0"/>
              <a:t>驗證密碼</a:t>
            </a:r>
          </a:p>
        </p:txBody>
      </p:sp>
      <p:pic>
        <p:nvPicPr>
          <p:cNvPr id="5" name="圖片 4">
            <a:extLst>
              <a:ext uri="{FF2B5EF4-FFF2-40B4-BE49-F238E27FC236}">
                <a16:creationId xmlns:a16="http://schemas.microsoft.com/office/drawing/2014/main" id="{3C159F51-3330-4D0F-B5F6-548B09D89BB0}"/>
              </a:ext>
            </a:extLst>
          </p:cNvPr>
          <p:cNvPicPr>
            <a:picLocks noChangeAspect="1"/>
          </p:cNvPicPr>
          <p:nvPr/>
        </p:nvPicPr>
        <p:blipFill>
          <a:blip r:embed="rId2"/>
          <a:stretch>
            <a:fillRect/>
          </a:stretch>
        </p:blipFill>
        <p:spPr>
          <a:xfrm>
            <a:off x="1055440" y="1329554"/>
            <a:ext cx="8153567" cy="5528446"/>
          </a:xfrm>
          <a:prstGeom prst="rect">
            <a:avLst/>
          </a:prstGeom>
        </p:spPr>
      </p:pic>
    </p:spTree>
    <p:extLst>
      <p:ext uri="{BB962C8B-B14F-4D97-AF65-F5344CB8AC3E}">
        <p14:creationId xmlns:p14="http://schemas.microsoft.com/office/powerpoint/2010/main" val="1274091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D9084283-4808-4CC6-8FCF-663D34DDFC25}"/>
              </a:ext>
            </a:extLst>
          </p:cNvPr>
          <p:cNvSpPr>
            <a:spLocks noGrp="1"/>
          </p:cNvSpPr>
          <p:nvPr>
            <p:ph type="title"/>
          </p:nvPr>
        </p:nvSpPr>
        <p:spPr/>
        <p:txBody>
          <a:bodyPr/>
          <a:lstStyle/>
          <a:p>
            <a:r>
              <a:rPr lang="en-US" altLang="zh-TW" dirty="0"/>
              <a:t>UNIX Implementations</a:t>
            </a:r>
            <a:endParaRPr lang="zh-TW" altLang="en-US" dirty="0"/>
          </a:p>
        </p:txBody>
      </p:sp>
      <p:sp>
        <p:nvSpPr>
          <p:cNvPr id="6" name="內容版面配置區 5">
            <a:extLst>
              <a:ext uri="{FF2B5EF4-FFF2-40B4-BE49-F238E27FC236}">
                <a16:creationId xmlns:a16="http://schemas.microsoft.com/office/drawing/2014/main" id="{5BE07097-D82D-4B57-87EB-1FFC3371E42A}"/>
              </a:ext>
            </a:extLst>
          </p:cNvPr>
          <p:cNvSpPr>
            <a:spLocks noGrp="1"/>
          </p:cNvSpPr>
          <p:nvPr>
            <p:ph idx="1"/>
          </p:nvPr>
        </p:nvSpPr>
        <p:spPr/>
        <p:txBody>
          <a:bodyPr>
            <a:normAutofit fontScale="92500"/>
          </a:bodyPr>
          <a:lstStyle/>
          <a:p>
            <a:r>
              <a:rPr lang="zh-TW" altLang="en-US" dirty="0"/>
              <a:t>密碼長度 </a:t>
            </a:r>
            <a:r>
              <a:rPr lang="en-US" altLang="zh-TW" dirty="0"/>
              <a:t>8 </a:t>
            </a:r>
            <a:r>
              <a:rPr lang="zh-TW" altLang="en-US" dirty="0"/>
              <a:t>個字元，轉成 </a:t>
            </a:r>
            <a:r>
              <a:rPr lang="en-US" altLang="zh-TW" dirty="0"/>
              <a:t>56 Bits</a:t>
            </a:r>
            <a:r>
              <a:rPr lang="zh-TW" altLang="en-US" dirty="0"/>
              <a:t>（</a:t>
            </a:r>
            <a:r>
              <a:rPr lang="en-US" altLang="zh-TW" dirty="0"/>
              <a:t>1 </a:t>
            </a:r>
            <a:r>
              <a:rPr lang="zh-TW" altLang="en-US" dirty="0"/>
              <a:t>個字元 </a:t>
            </a:r>
            <a:r>
              <a:rPr lang="en-US" altLang="zh-TW" dirty="0"/>
              <a:t>7 Bits, </a:t>
            </a:r>
            <a:r>
              <a:rPr lang="zh-TW" altLang="en-US" dirty="0"/>
              <a:t>古老的</a:t>
            </a:r>
            <a:r>
              <a:rPr lang="en-US" altLang="zh-TW" dirty="0"/>
              <a:t>ASCII</a:t>
            </a:r>
            <a:r>
              <a:rPr lang="zh-TW" altLang="en-US" dirty="0"/>
              <a:t>）</a:t>
            </a:r>
            <a:endParaRPr lang="en-US" altLang="zh-TW" dirty="0"/>
          </a:p>
          <a:p>
            <a:r>
              <a:rPr lang="en-US" altLang="zh-TW" dirty="0"/>
              <a:t>The hash routine, known as crypt(3), is based on DES. </a:t>
            </a:r>
          </a:p>
          <a:p>
            <a:r>
              <a:rPr lang="en-US" altLang="zh-TW" dirty="0"/>
              <a:t>A 12-bit salt value is used. </a:t>
            </a:r>
          </a:p>
          <a:p>
            <a:r>
              <a:rPr lang="en-US" altLang="zh-TW" dirty="0"/>
              <a:t>1 </a:t>
            </a:r>
            <a:r>
              <a:rPr lang="zh-TW" altLang="en-US" dirty="0"/>
              <a:t>個字元變成 </a:t>
            </a:r>
            <a:r>
              <a:rPr lang="en-US" altLang="zh-TW" dirty="0"/>
              <a:t>8 Bits </a:t>
            </a:r>
            <a:r>
              <a:rPr lang="zh-TW" altLang="en-US" dirty="0"/>
              <a:t>之後</a:t>
            </a:r>
            <a:endParaRPr lang="en-US" altLang="zh-TW" dirty="0"/>
          </a:p>
          <a:p>
            <a:pPr lvl="1"/>
            <a:r>
              <a:rPr lang="en-US" altLang="zh-TW" dirty="0"/>
              <a:t>64-bit data block</a:t>
            </a:r>
          </a:p>
          <a:p>
            <a:pPr lvl="1"/>
            <a:r>
              <a:rPr lang="en-US" altLang="zh-TW" dirty="0"/>
              <a:t>The encryption process is repeated for a total of 25 times</a:t>
            </a:r>
          </a:p>
          <a:p>
            <a:pPr lvl="1"/>
            <a:r>
              <a:rPr lang="en-US" altLang="zh-TW" dirty="0"/>
              <a:t>The resulting 64-bit output is translated into an 11-character sequence.</a:t>
            </a:r>
          </a:p>
          <a:p>
            <a:r>
              <a:rPr lang="en-US" altLang="zh-TW" dirty="0"/>
              <a:t>The crypt(3) routine is designed to discourage guessing attacks. Software implementations of DES are slow compared to hardware versions, and the use of 25 iterations multiplies the time required by 25.</a:t>
            </a:r>
            <a:endParaRPr lang="zh-TW" altLang="en-US" dirty="0"/>
          </a:p>
        </p:txBody>
      </p:sp>
      <p:sp>
        <p:nvSpPr>
          <p:cNvPr id="2" name="投影片編號版面配置區 1">
            <a:extLst>
              <a:ext uri="{FF2B5EF4-FFF2-40B4-BE49-F238E27FC236}">
                <a16:creationId xmlns:a16="http://schemas.microsoft.com/office/drawing/2014/main" id="{D5B6CC22-1BFC-4FB9-B706-AE325E4DE097}"/>
              </a:ext>
            </a:extLst>
          </p:cNvPr>
          <p:cNvSpPr>
            <a:spLocks noGrp="1"/>
          </p:cNvSpPr>
          <p:nvPr>
            <p:ph type="sldNum" sz="quarter" idx="12"/>
          </p:nvPr>
        </p:nvSpPr>
        <p:spPr/>
        <p:txBody>
          <a:bodyPr/>
          <a:lstStyle/>
          <a:p>
            <a:fld id="{0BC55746-04A1-42DC-A0BC-1E09A8E18DBD}" type="slidenum">
              <a:rPr lang="en-US" altLang="zh-TW" smtClean="0"/>
              <a:pPr/>
              <a:t>28</a:t>
            </a:fld>
            <a:endParaRPr lang="en-US" altLang="zh-TW"/>
          </a:p>
        </p:txBody>
      </p:sp>
    </p:spTree>
    <p:extLst>
      <p:ext uri="{BB962C8B-B14F-4D97-AF65-F5344CB8AC3E}">
        <p14:creationId xmlns:p14="http://schemas.microsoft.com/office/powerpoint/2010/main" val="362597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62EC42-AB96-422C-B275-5DAC8C4CE921}"/>
              </a:ext>
            </a:extLst>
          </p:cNvPr>
          <p:cNvSpPr>
            <a:spLocks noGrp="1"/>
          </p:cNvSpPr>
          <p:nvPr>
            <p:ph type="title"/>
          </p:nvPr>
        </p:nvSpPr>
        <p:spPr/>
        <p:txBody>
          <a:bodyPr/>
          <a:lstStyle/>
          <a:p>
            <a:r>
              <a:rPr lang="en-US" altLang="zh-TW" dirty="0"/>
              <a:t>UNIX Implementations Improved</a:t>
            </a:r>
            <a:endParaRPr lang="zh-TW" altLang="en-US" dirty="0"/>
          </a:p>
        </p:txBody>
      </p:sp>
      <p:sp>
        <p:nvSpPr>
          <p:cNvPr id="3" name="內容版面配置區 2">
            <a:extLst>
              <a:ext uri="{FF2B5EF4-FFF2-40B4-BE49-F238E27FC236}">
                <a16:creationId xmlns:a16="http://schemas.microsoft.com/office/drawing/2014/main" id="{9607A408-F296-49F2-A176-CE0ECF76BF9E}"/>
              </a:ext>
            </a:extLst>
          </p:cNvPr>
          <p:cNvSpPr>
            <a:spLocks noGrp="1"/>
          </p:cNvSpPr>
          <p:nvPr>
            <p:ph idx="1"/>
          </p:nvPr>
        </p:nvSpPr>
        <p:spPr/>
        <p:txBody>
          <a:bodyPr>
            <a:normAutofit fontScale="92500" lnSpcReduction="20000"/>
          </a:bodyPr>
          <a:lstStyle/>
          <a:p>
            <a:r>
              <a:rPr lang="en-US" altLang="zh-TW" dirty="0"/>
              <a:t>The recommended hash function for many UNIX systems, including Linux, Solaris, and FreeBSD is based on the MD5</a:t>
            </a:r>
          </a:p>
          <a:p>
            <a:pPr lvl="1"/>
            <a:r>
              <a:rPr lang="en-US" altLang="zh-TW" dirty="0"/>
              <a:t>Salt value up to 48 bits</a:t>
            </a:r>
          </a:p>
          <a:p>
            <a:pPr lvl="1"/>
            <a:r>
              <a:rPr lang="en-US" altLang="zh-TW" dirty="0"/>
              <a:t>No limitations on password length</a:t>
            </a:r>
          </a:p>
          <a:p>
            <a:pPr lvl="1"/>
            <a:r>
              <a:rPr lang="en-US" altLang="zh-TW" dirty="0"/>
              <a:t>Produces a 128-bit hash value</a:t>
            </a:r>
          </a:p>
          <a:p>
            <a:pPr lvl="1"/>
            <a:r>
              <a:rPr lang="en-US" altLang="zh-TW" dirty="0"/>
              <a:t>Far slower than crypt(3). MD5 crypt uses an inner loop with 1000 iterations</a:t>
            </a:r>
          </a:p>
          <a:p>
            <a:r>
              <a:rPr lang="en-US" altLang="zh-TW" dirty="0"/>
              <a:t>OpenBSD uses a hash function based on Blowfish symmetric block cipher</a:t>
            </a:r>
          </a:p>
          <a:p>
            <a:pPr lvl="1"/>
            <a:r>
              <a:rPr lang="en-US" altLang="zh-TW" dirty="0"/>
              <a:t>The hash function, called </a:t>
            </a:r>
            <a:r>
              <a:rPr lang="en-US" altLang="zh-TW" dirty="0" err="1"/>
              <a:t>Bcrypt</a:t>
            </a:r>
            <a:r>
              <a:rPr lang="en-US" altLang="zh-TW" dirty="0"/>
              <a:t>, is quite slow to execute. </a:t>
            </a:r>
          </a:p>
          <a:p>
            <a:pPr lvl="1"/>
            <a:r>
              <a:rPr lang="en-US" altLang="zh-TW" dirty="0"/>
              <a:t>Password length up to 55 characters</a:t>
            </a:r>
          </a:p>
          <a:p>
            <a:pPr lvl="1"/>
            <a:r>
              <a:rPr lang="en-US" altLang="zh-TW" dirty="0"/>
              <a:t>A random salt value of 128 bits, to produce a 192-bit hash value. </a:t>
            </a:r>
          </a:p>
          <a:p>
            <a:pPr lvl="1"/>
            <a:r>
              <a:rPr lang="en-US" altLang="zh-TW" dirty="0"/>
              <a:t>Cost variable</a:t>
            </a:r>
          </a:p>
          <a:p>
            <a:pPr lvl="2"/>
            <a:r>
              <a:rPr lang="en-US" altLang="zh-TW" dirty="0"/>
              <a:t>Configurable</a:t>
            </a:r>
          </a:p>
          <a:p>
            <a:pPr lvl="2"/>
            <a:r>
              <a:rPr lang="en-US" altLang="zh-TW" dirty="0"/>
              <a:t>Increase in the time required to perform a </a:t>
            </a:r>
            <a:r>
              <a:rPr lang="en-US" altLang="zh-TW" dirty="0" err="1"/>
              <a:t>Bcyrpt</a:t>
            </a:r>
            <a:r>
              <a:rPr lang="en-US" altLang="zh-TW" dirty="0"/>
              <a:t> hash</a:t>
            </a:r>
          </a:p>
        </p:txBody>
      </p:sp>
      <p:sp>
        <p:nvSpPr>
          <p:cNvPr id="4" name="投影片編號版面配置區 3">
            <a:extLst>
              <a:ext uri="{FF2B5EF4-FFF2-40B4-BE49-F238E27FC236}">
                <a16:creationId xmlns:a16="http://schemas.microsoft.com/office/drawing/2014/main" id="{88E6D19B-853D-4572-9AD3-72DE4CB7499E}"/>
              </a:ext>
            </a:extLst>
          </p:cNvPr>
          <p:cNvSpPr>
            <a:spLocks noGrp="1"/>
          </p:cNvSpPr>
          <p:nvPr>
            <p:ph type="sldNum" sz="quarter" idx="12"/>
          </p:nvPr>
        </p:nvSpPr>
        <p:spPr/>
        <p:txBody>
          <a:bodyPr/>
          <a:lstStyle/>
          <a:p>
            <a:fld id="{06AFB70A-E524-49E4-8F5C-48BFBE4381EC}" type="slidenum">
              <a:rPr lang="en-US" altLang="zh-TW" smtClean="0"/>
              <a:pPr/>
              <a:t>29</a:t>
            </a:fld>
            <a:endParaRPr lang="en-US" altLang="zh-TW"/>
          </a:p>
        </p:txBody>
      </p:sp>
    </p:spTree>
    <p:extLst>
      <p:ext uri="{BB962C8B-B14F-4D97-AF65-F5344CB8AC3E}">
        <p14:creationId xmlns:p14="http://schemas.microsoft.com/office/powerpoint/2010/main" val="729555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E8F9A2-C000-436C-9A6E-69BF6DFD0019}"/>
              </a:ext>
            </a:extLst>
          </p:cNvPr>
          <p:cNvSpPr>
            <a:spLocks noGrp="1"/>
          </p:cNvSpPr>
          <p:nvPr>
            <p:ph type="title"/>
          </p:nvPr>
        </p:nvSpPr>
        <p:spPr/>
        <p:txBody>
          <a:bodyPr/>
          <a:lstStyle/>
          <a:p>
            <a:r>
              <a:rPr lang="en-US" altLang="zh-TW" dirty="0"/>
              <a:t>Learning Objectives </a:t>
            </a:r>
            <a:r>
              <a:rPr lang="zh-TW" altLang="en-US" dirty="0"/>
              <a:t>學習目標</a:t>
            </a:r>
          </a:p>
        </p:txBody>
      </p:sp>
      <p:sp>
        <p:nvSpPr>
          <p:cNvPr id="3" name="內容版面配置區 2">
            <a:extLst>
              <a:ext uri="{FF2B5EF4-FFF2-40B4-BE49-F238E27FC236}">
                <a16:creationId xmlns:a16="http://schemas.microsoft.com/office/drawing/2014/main" id="{D181AACD-3E32-4BB5-82B0-EBDEA42933F1}"/>
              </a:ext>
            </a:extLst>
          </p:cNvPr>
          <p:cNvSpPr>
            <a:spLocks noGrp="1"/>
          </p:cNvSpPr>
          <p:nvPr>
            <p:ph idx="1"/>
          </p:nvPr>
        </p:nvSpPr>
        <p:spPr/>
        <p:txBody>
          <a:bodyPr/>
          <a:lstStyle/>
          <a:p>
            <a:r>
              <a:rPr lang="en-US" altLang="zh-TW" dirty="0"/>
              <a:t>The four general means of </a:t>
            </a:r>
            <a:r>
              <a:rPr lang="en-US" altLang="zh-TW" b="1" dirty="0"/>
              <a:t>authenticating a user’s identity</a:t>
            </a:r>
            <a:r>
              <a:rPr lang="en-US" altLang="zh-TW" dirty="0"/>
              <a:t>.</a:t>
            </a:r>
          </a:p>
          <a:p>
            <a:r>
              <a:rPr lang="en-US" altLang="zh-TW" dirty="0"/>
              <a:t>The mechanism by which </a:t>
            </a:r>
            <a:r>
              <a:rPr lang="en-US" altLang="zh-TW" b="1" dirty="0"/>
              <a:t>hashed passwords </a:t>
            </a:r>
            <a:r>
              <a:rPr lang="en-US" altLang="zh-TW" dirty="0"/>
              <a:t>are used for user authentication.</a:t>
            </a:r>
          </a:p>
          <a:p>
            <a:r>
              <a:rPr lang="en-US" altLang="zh-TW" dirty="0"/>
              <a:t>The use of the </a:t>
            </a:r>
            <a:r>
              <a:rPr lang="en-US" altLang="zh-TW" b="1" dirty="0"/>
              <a:t>Bloom filter </a:t>
            </a:r>
            <a:r>
              <a:rPr lang="en-US" altLang="zh-TW" dirty="0"/>
              <a:t>in password management.</a:t>
            </a:r>
          </a:p>
          <a:p>
            <a:r>
              <a:rPr lang="en-US" altLang="zh-TW" dirty="0"/>
              <a:t>An overview of </a:t>
            </a:r>
            <a:r>
              <a:rPr lang="en-US" altLang="zh-TW" b="1" dirty="0"/>
              <a:t>token-based user authentication</a:t>
            </a:r>
            <a:r>
              <a:rPr lang="en-US" altLang="zh-TW" dirty="0"/>
              <a:t>.</a:t>
            </a:r>
          </a:p>
          <a:p>
            <a:r>
              <a:rPr lang="en-US" altLang="zh-TW" dirty="0"/>
              <a:t>The issues involved and the approaches for </a:t>
            </a:r>
            <a:r>
              <a:rPr lang="en-US" altLang="zh-TW" b="1" dirty="0"/>
              <a:t>remote user authentication</a:t>
            </a:r>
            <a:r>
              <a:rPr lang="en-US" altLang="zh-TW" dirty="0"/>
              <a:t>.</a:t>
            </a:r>
          </a:p>
          <a:p>
            <a:r>
              <a:rPr lang="en-US" altLang="zh-TW" dirty="0"/>
              <a:t>The </a:t>
            </a:r>
            <a:r>
              <a:rPr lang="en-US" altLang="zh-TW" b="1" dirty="0"/>
              <a:t>key</a:t>
            </a:r>
            <a:r>
              <a:rPr lang="en-US" altLang="zh-TW" dirty="0"/>
              <a:t> </a:t>
            </a:r>
            <a:r>
              <a:rPr lang="en-US" altLang="zh-TW" b="1" dirty="0"/>
              <a:t>security issues </a:t>
            </a:r>
            <a:r>
              <a:rPr lang="en-US" altLang="zh-TW" dirty="0"/>
              <a:t>for user authentication.</a:t>
            </a:r>
            <a:endParaRPr lang="zh-TW" altLang="en-US" dirty="0"/>
          </a:p>
        </p:txBody>
      </p:sp>
      <p:sp>
        <p:nvSpPr>
          <p:cNvPr id="4" name="投影片編號版面配置區 3">
            <a:extLst>
              <a:ext uri="{FF2B5EF4-FFF2-40B4-BE49-F238E27FC236}">
                <a16:creationId xmlns:a16="http://schemas.microsoft.com/office/drawing/2014/main" id="{F101543F-7613-4F91-9D24-7C3F69109C26}"/>
              </a:ext>
            </a:extLst>
          </p:cNvPr>
          <p:cNvSpPr>
            <a:spLocks noGrp="1"/>
          </p:cNvSpPr>
          <p:nvPr>
            <p:ph type="sldNum" sz="quarter" idx="12"/>
          </p:nvPr>
        </p:nvSpPr>
        <p:spPr/>
        <p:txBody>
          <a:bodyPr/>
          <a:lstStyle/>
          <a:p>
            <a:fld id="{06AFB70A-E524-49E4-8F5C-48BFBE4381EC}" type="slidenum">
              <a:rPr lang="en-US" altLang="zh-TW" smtClean="0"/>
              <a:pPr/>
              <a:t>3</a:t>
            </a:fld>
            <a:endParaRPr lang="en-US" altLang="zh-TW"/>
          </a:p>
        </p:txBody>
      </p:sp>
    </p:spTree>
    <p:extLst>
      <p:ext uri="{BB962C8B-B14F-4D97-AF65-F5344CB8AC3E}">
        <p14:creationId xmlns:p14="http://schemas.microsoft.com/office/powerpoint/2010/main" val="42414391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876095-D022-4DB1-9E86-5477DE67F2F0}"/>
              </a:ext>
            </a:extLst>
          </p:cNvPr>
          <p:cNvSpPr>
            <a:spLocks noGrp="1"/>
          </p:cNvSpPr>
          <p:nvPr>
            <p:ph type="title"/>
          </p:nvPr>
        </p:nvSpPr>
        <p:spPr/>
        <p:txBody>
          <a:bodyPr/>
          <a:lstStyle/>
          <a:p>
            <a:r>
              <a:rPr lang="en-US" altLang="zh-TW" dirty="0"/>
              <a:t>Password Cracking </a:t>
            </a:r>
            <a:r>
              <a:rPr lang="zh-TW" altLang="en-US" dirty="0"/>
              <a:t>傳統手法</a:t>
            </a:r>
          </a:p>
        </p:txBody>
      </p:sp>
      <p:sp>
        <p:nvSpPr>
          <p:cNvPr id="3" name="內容版面配置區 2">
            <a:extLst>
              <a:ext uri="{FF2B5EF4-FFF2-40B4-BE49-F238E27FC236}">
                <a16:creationId xmlns:a16="http://schemas.microsoft.com/office/drawing/2014/main" id="{437D47A4-E06D-41FB-9BED-F46DFA58815B}"/>
              </a:ext>
            </a:extLst>
          </p:cNvPr>
          <p:cNvSpPr>
            <a:spLocks noGrp="1"/>
          </p:cNvSpPr>
          <p:nvPr>
            <p:ph idx="1"/>
          </p:nvPr>
        </p:nvSpPr>
        <p:spPr/>
        <p:txBody>
          <a:bodyPr>
            <a:normAutofit fontScale="85000" lnSpcReduction="10000"/>
          </a:bodyPr>
          <a:lstStyle/>
          <a:p>
            <a:pPr lvl="0"/>
            <a:r>
              <a:rPr lang="en-US" altLang="zh-TW" dirty="0"/>
              <a:t>Dictionary attacks </a:t>
            </a:r>
            <a:r>
              <a:rPr lang="zh-TW" altLang="en-US" dirty="0"/>
              <a:t>字典攻擊</a:t>
            </a:r>
            <a:endParaRPr lang="en-US" altLang="zh-TW" dirty="0"/>
          </a:p>
          <a:p>
            <a:pPr lvl="1"/>
            <a:r>
              <a:rPr lang="en-US" altLang="zh-TW" dirty="0"/>
              <a:t>Develop a large dictionary of possible passwords and try each against the password file</a:t>
            </a:r>
          </a:p>
          <a:p>
            <a:pPr lvl="1"/>
            <a:r>
              <a:rPr lang="en-US" altLang="zh-TW" dirty="0"/>
              <a:t>Each password must be hashed using each salt value and then compared to stored hash values</a:t>
            </a:r>
          </a:p>
          <a:p>
            <a:pPr lvl="0"/>
            <a:r>
              <a:rPr lang="en-US" altLang="zh-TW" dirty="0"/>
              <a:t>Rainbow table attacks </a:t>
            </a:r>
            <a:r>
              <a:rPr lang="zh-TW" altLang="en-US" dirty="0"/>
              <a:t>彩虹表攻擊</a:t>
            </a:r>
            <a:endParaRPr lang="en-US" altLang="zh-TW" dirty="0"/>
          </a:p>
          <a:p>
            <a:pPr lvl="1"/>
            <a:r>
              <a:rPr lang="en-US" altLang="zh-TW" dirty="0"/>
              <a:t>Pre-compute tables of hash values for all salts</a:t>
            </a:r>
          </a:p>
          <a:p>
            <a:pPr lvl="1"/>
            <a:r>
              <a:rPr lang="en-US" altLang="zh-TW" dirty="0"/>
              <a:t>A mammoth table of hash values </a:t>
            </a:r>
          </a:p>
          <a:p>
            <a:pPr lvl="1"/>
            <a:r>
              <a:rPr lang="en-US" altLang="zh-TW" dirty="0"/>
              <a:t>Can be countered by using a sufficiently large salt value and a sufficiently large hash length</a:t>
            </a:r>
          </a:p>
          <a:p>
            <a:pPr lvl="0"/>
            <a:r>
              <a:rPr lang="en-US" altLang="zh-TW" dirty="0"/>
              <a:t>Password crackers exploit the fact that people choose easily guessable passwords</a:t>
            </a:r>
          </a:p>
          <a:p>
            <a:pPr lvl="1"/>
            <a:r>
              <a:rPr lang="en-US" altLang="zh-TW" dirty="0"/>
              <a:t>Shorter password lengths are also easier to crack </a:t>
            </a:r>
            <a:r>
              <a:rPr lang="zh-TW" altLang="en-US" dirty="0"/>
              <a:t>沒有最懶，只有更懶！</a:t>
            </a:r>
            <a:endParaRPr lang="en-US" altLang="zh-TW" dirty="0"/>
          </a:p>
          <a:p>
            <a:pPr lvl="0"/>
            <a:r>
              <a:rPr lang="en-US" altLang="zh-TW" dirty="0"/>
              <a:t>John the Ripper </a:t>
            </a:r>
            <a:r>
              <a:rPr lang="zh-TW" altLang="en-US" dirty="0"/>
              <a:t>專業工具</a:t>
            </a:r>
            <a:endParaRPr lang="en-US" altLang="zh-TW" dirty="0"/>
          </a:p>
          <a:p>
            <a:pPr lvl="1"/>
            <a:r>
              <a:rPr lang="en-US" altLang="zh-TW" dirty="0"/>
              <a:t>Open-source password cracker first developed in in 1996</a:t>
            </a:r>
          </a:p>
          <a:p>
            <a:pPr lvl="1"/>
            <a:r>
              <a:rPr lang="en-US" altLang="zh-TW" dirty="0"/>
              <a:t>Uses a combination of brute-force and dictionary techniques</a:t>
            </a:r>
          </a:p>
          <a:p>
            <a:endParaRPr lang="zh-TW" altLang="en-US" dirty="0"/>
          </a:p>
        </p:txBody>
      </p:sp>
      <p:sp>
        <p:nvSpPr>
          <p:cNvPr id="4" name="投影片編號版面配置區 3">
            <a:extLst>
              <a:ext uri="{FF2B5EF4-FFF2-40B4-BE49-F238E27FC236}">
                <a16:creationId xmlns:a16="http://schemas.microsoft.com/office/drawing/2014/main" id="{76C91CAA-2281-433D-B746-DE5D16BBF0A4}"/>
              </a:ext>
            </a:extLst>
          </p:cNvPr>
          <p:cNvSpPr>
            <a:spLocks noGrp="1"/>
          </p:cNvSpPr>
          <p:nvPr>
            <p:ph type="sldNum" sz="quarter" idx="12"/>
          </p:nvPr>
        </p:nvSpPr>
        <p:spPr/>
        <p:txBody>
          <a:bodyPr/>
          <a:lstStyle/>
          <a:p>
            <a:fld id="{06AFB70A-E524-49E4-8F5C-48BFBE4381EC}" type="slidenum">
              <a:rPr lang="en-US" altLang="zh-TW" smtClean="0"/>
              <a:pPr/>
              <a:t>30</a:t>
            </a:fld>
            <a:endParaRPr lang="en-US" altLang="zh-TW"/>
          </a:p>
        </p:txBody>
      </p:sp>
    </p:spTree>
    <p:extLst>
      <p:ext uri="{BB962C8B-B14F-4D97-AF65-F5344CB8AC3E}">
        <p14:creationId xmlns:p14="http://schemas.microsoft.com/office/powerpoint/2010/main" val="964547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Modern Approaches </a:t>
            </a:r>
            <a:r>
              <a:rPr lang="zh-TW" altLang="en-US" dirty="0"/>
              <a:t>現代方法</a:t>
            </a:r>
            <a:endParaRPr lang="en-US" dirty="0"/>
          </a:p>
        </p:txBody>
      </p:sp>
      <p:sp>
        <p:nvSpPr>
          <p:cNvPr id="3" name="Content Placeholder 2"/>
          <p:cNvSpPr>
            <a:spLocks noGrp="1"/>
          </p:cNvSpPr>
          <p:nvPr>
            <p:ph idx="1"/>
          </p:nvPr>
        </p:nvSpPr>
        <p:spPr/>
        <p:txBody>
          <a:bodyPr/>
          <a:lstStyle/>
          <a:p>
            <a:r>
              <a:rPr lang="en-US" dirty="0"/>
              <a:t>Complex password policy</a:t>
            </a:r>
          </a:p>
          <a:p>
            <a:pPr lvl="1"/>
            <a:r>
              <a:rPr lang="en-US" dirty="0"/>
              <a:t>Forcing users to pick stronger passwords</a:t>
            </a:r>
          </a:p>
          <a:p>
            <a:r>
              <a:rPr lang="en-US" dirty="0"/>
              <a:t>However password-cracking techniques have also improved</a:t>
            </a:r>
          </a:p>
          <a:p>
            <a:pPr lvl="1"/>
            <a:r>
              <a:rPr lang="en-US" dirty="0"/>
              <a:t>The processing capacity available for password cracking has increased dramatically</a:t>
            </a:r>
          </a:p>
          <a:p>
            <a:pPr lvl="1"/>
            <a:r>
              <a:rPr lang="en-US" dirty="0"/>
              <a:t>The use of sophisticated algorithms to generate potential passwords</a:t>
            </a:r>
          </a:p>
          <a:p>
            <a:pPr lvl="1"/>
            <a:r>
              <a:rPr lang="en-US" dirty="0"/>
              <a:t>Studying examples and structures of actual passwords in use</a:t>
            </a:r>
          </a:p>
        </p:txBody>
      </p:sp>
    </p:spTree>
    <p:extLst>
      <p:ext uri="{BB962C8B-B14F-4D97-AF65-F5344CB8AC3E}">
        <p14:creationId xmlns:p14="http://schemas.microsoft.com/office/powerpoint/2010/main" val="3589426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A1C1DFF-D8F1-49A9-8A26-8006CB3B9D22}"/>
              </a:ext>
            </a:extLst>
          </p:cNvPr>
          <p:cNvSpPr>
            <a:spLocks noGrp="1"/>
          </p:cNvSpPr>
          <p:nvPr>
            <p:ph type="sldNum" sz="quarter" idx="12"/>
          </p:nvPr>
        </p:nvSpPr>
        <p:spPr/>
        <p:txBody>
          <a:bodyPr/>
          <a:lstStyle/>
          <a:p>
            <a:fld id="{06AFB70A-E524-49E4-8F5C-48BFBE4381EC}" type="slidenum">
              <a:rPr lang="en-US" altLang="zh-TW" smtClean="0"/>
              <a:pPr/>
              <a:t>32</a:t>
            </a:fld>
            <a:endParaRPr lang="en-US" altLang="zh-TW"/>
          </a:p>
        </p:txBody>
      </p:sp>
      <p:pic>
        <p:nvPicPr>
          <p:cNvPr id="7" name="圖片 6">
            <a:extLst>
              <a:ext uri="{FF2B5EF4-FFF2-40B4-BE49-F238E27FC236}">
                <a16:creationId xmlns:a16="http://schemas.microsoft.com/office/drawing/2014/main" id="{7E53F346-7642-4608-A533-BD31E92717B0}"/>
              </a:ext>
            </a:extLst>
          </p:cNvPr>
          <p:cNvPicPr>
            <a:picLocks noChangeAspect="1"/>
          </p:cNvPicPr>
          <p:nvPr/>
        </p:nvPicPr>
        <p:blipFill>
          <a:blip r:embed="rId2"/>
          <a:stretch>
            <a:fillRect/>
          </a:stretch>
        </p:blipFill>
        <p:spPr>
          <a:xfrm>
            <a:off x="335360" y="0"/>
            <a:ext cx="9545010" cy="6858000"/>
          </a:xfrm>
          <a:prstGeom prst="rect">
            <a:avLst/>
          </a:prstGeom>
        </p:spPr>
      </p:pic>
      <p:pic>
        <p:nvPicPr>
          <p:cNvPr id="10" name="圖片 9">
            <a:extLst>
              <a:ext uri="{FF2B5EF4-FFF2-40B4-BE49-F238E27FC236}">
                <a16:creationId xmlns:a16="http://schemas.microsoft.com/office/drawing/2014/main" id="{3879CBCC-ED82-4EAC-B7E4-9DF688660E3A}"/>
              </a:ext>
            </a:extLst>
          </p:cNvPr>
          <p:cNvPicPr>
            <a:picLocks noChangeAspect="1"/>
          </p:cNvPicPr>
          <p:nvPr/>
        </p:nvPicPr>
        <p:blipFill>
          <a:blip r:embed="rId3"/>
          <a:stretch>
            <a:fillRect/>
          </a:stretch>
        </p:blipFill>
        <p:spPr>
          <a:xfrm>
            <a:off x="10200456" y="1268760"/>
            <a:ext cx="1400370" cy="2800741"/>
          </a:xfrm>
          <a:prstGeom prst="rect">
            <a:avLst/>
          </a:prstGeom>
        </p:spPr>
      </p:pic>
    </p:spTree>
    <p:extLst>
      <p:ext uri="{BB962C8B-B14F-4D97-AF65-F5344CB8AC3E}">
        <p14:creationId xmlns:p14="http://schemas.microsoft.com/office/powerpoint/2010/main" val="28043384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A63278-D308-4B4F-8279-D7958CDDA9E4}"/>
              </a:ext>
            </a:extLst>
          </p:cNvPr>
          <p:cNvSpPr>
            <a:spLocks noGrp="1"/>
          </p:cNvSpPr>
          <p:nvPr>
            <p:ph type="title"/>
          </p:nvPr>
        </p:nvSpPr>
        <p:spPr/>
        <p:txBody>
          <a:bodyPr/>
          <a:lstStyle/>
          <a:p>
            <a:r>
              <a:rPr lang="en-US" altLang="zh-TW" dirty="0"/>
              <a:t>Password File Access Control</a:t>
            </a:r>
            <a:endParaRPr lang="zh-TW" altLang="en-US" dirty="0"/>
          </a:p>
        </p:txBody>
      </p:sp>
      <p:sp>
        <p:nvSpPr>
          <p:cNvPr id="3" name="內容版面配置區 2">
            <a:extLst>
              <a:ext uri="{FF2B5EF4-FFF2-40B4-BE49-F238E27FC236}">
                <a16:creationId xmlns:a16="http://schemas.microsoft.com/office/drawing/2014/main" id="{494F6FEA-4520-4717-BFEB-9670A076C7D8}"/>
              </a:ext>
            </a:extLst>
          </p:cNvPr>
          <p:cNvSpPr>
            <a:spLocks noGrp="1"/>
          </p:cNvSpPr>
          <p:nvPr>
            <p:ph idx="1"/>
          </p:nvPr>
        </p:nvSpPr>
        <p:spPr/>
        <p:txBody>
          <a:bodyPr/>
          <a:lstStyle/>
          <a:p>
            <a:r>
              <a:rPr lang="en-US" altLang="zh-TW" dirty="0"/>
              <a:t>Can block offline guessing attacks by denying access to encrypted passwords</a:t>
            </a:r>
          </a:p>
          <a:p>
            <a:pPr lvl="1"/>
            <a:r>
              <a:rPr lang="en-US" altLang="zh-TW" dirty="0"/>
              <a:t>Make available only to privileged users</a:t>
            </a:r>
          </a:p>
          <a:p>
            <a:pPr lvl="1"/>
            <a:r>
              <a:rPr lang="en-US" altLang="zh-TW" dirty="0"/>
              <a:t>Shadow password file</a:t>
            </a:r>
          </a:p>
          <a:p>
            <a:r>
              <a:rPr lang="en-US" altLang="zh-TW" dirty="0"/>
              <a:t> Vulnerabilities</a:t>
            </a:r>
          </a:p>
          <a:p>
            <a:pPr lvl="1"/>
            <a:r>
              <a:rPr lang="en-US" altLang="zh-TW" dirty="0"/>
              <a:t>Weakness in the OS that allows access to the file</a:t>
            </a:r>
          </a:p>
          <a:p>
            <a:pPr lvl="1"/>
            <a:r>
              <a:rPr lang="en-US" altLang="zh-TW" dirty="0"/>
              <a:t>Accident with permissions making it readable</a:t>
            </a:r>
          </a:p>
          <a:p>
            <a:pPr lvl="1"/>
            <a:r>
              <a:rPr lang="en-US" altLang="zh-TW" dirty="0"/>
              <a:t>Users with same password on other systems</a:t>
            </a:r>
          </a:p>
          <a:p>
            <a:pPr lvl="1"/>
            <a:r>
              <a:rPr lang="en-US" altLang="zh-TW" dirty="0"/>
              <a:t>Access from backup media</a:t>
            </a:r>
          </a:p>
          <a:p>
            <a:pPr lvl="1"/>
            <a:r>
              <a:rPr lang="en-US" altLang="zh-TW" dirty="0"/>
              <a:t>Sniff passwords in network traffic</a:t>
            </a:r>
            <a:endParaRPr lang="zh-TW" altLang="en-US" dirty="0"/>
          </a:p>
        </p:txBody>
      </p:sp>
      <p:sp>
        <p:nvSpPr>
          <p:cNvPr id="4" name="投影片編號版面配置區 3">
            <a:extLst>
              <a:ext uri="{FF2B5EF4-FFF2-40B4-BE49-F238E27FC236}">
                <a16:creationId xmlns:a16="http://schemas.microsoft.com/office/drawing/2014/main" id="{60365E40-21E1-4599-8AA0-AB99D7BC88E4}"/>
              </a:ext>
            </a:extLst>
          </p:cNvPr>
          <p:cNvSpPr>
            <a:spLocks noGrp="1"/>
          </p:cNvSpPr>
          <p:nvPr>
            <p:ph type="sldNum" sz="quarter" idx="12"/>
          </p:nvPr>
        </p:nvSpPr>
        <p:spPr/>
        <p:txBody>
          <a:bodyPr/>
          <a:lstStyle/>
          <a:p>
            <a:fld id="{06AFB70A-E524-49E4-8F5C-48BFBE4381EC}" type="slidenum">
              <a:rPr lang="en-US" altLang="zh-TW" smtClean="0"/>
              <a:pPr/>
              <a:t>33</a:t>
            </a:fld>
            <a:endParaRPr lang="en-US" altLang="zh-TW"/>
          </a:p>
        </p:txBody>
      </p:sp>
    </p:spTree>
    <p:extLst>
      <p:ext uri="{BB962C8B-B14F-4D97-AF65-F5344CB8AC3E}">
        <p14:creationId xmlns:p14="http://schemas.microsoft.com/office/powerpoint/2010/main" val="4145588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DD223D-38C5-4F31-93AF-A659AC722347}"/>
              </a:ext>
            </a:extLst>
          </p:cNvPr>
          <p:cNvSpPr>
            <a:spLocks noGrp="1"/>
          </p:cNvSpPr>
          <p:nvPr>
            <p:ph type="title"/>
          </p:nvPr>
        </p:nvSpPr>
        <p:spPr/>
        <p:txBody>
          <a:bodyPr/>
          <a:lstStyle/>
          <a:p>
            <a:r>
              <a:rPr lang="en-US" altLang="zh-TW" dirty="0"/>
              <a:t>Password File Access Control</a:t>
            </a:r>
            <a:endParaRPr lang="zh-TW" altLang="en-US" dirty="0"/>
          </a:p>
        </p:txBody>
      </p:sp>
      <p:sp>
        <p:nvSpPr>
          <p:cNvPr id="3" name="內容版面配置區 2">
            <a:extLst>
              <a:ext uri="{FF2B5EF4-FFF2-40B4-BE49-F238E27FC236}">
                <a16:creationId xmlns:a16="http://schemas.microsoft.com/office/drawing/2014/main" id="{CF2297F4-65BF-4CE5-BCC7-26F5A79837EB}"/>
              </a:ext>
            </a:extLst>
          </p:cNvPr>
          <p:cNvSpPr>
            <a:spLocks noGrp="1"/>
          </p:cNvSpPr>
          <p:nvPr>
            <p:ph idx="1"/>
          </p:nvPr>
        </p:nvSpPr>
        <p:spPr/>
        <p:txBody>
          <a:bodyPr/>
          <a:lstStyle/>
          <a:p>
            <a:r>
              <a:rPr lang="zh-TW" altLang="en-US" dirty="0"/>
              <a:t>勿將密碼紀錄在帳號檔裡面</a:t>
            </a:r>
            <a:endParaRPr lang="en-US" altLang="zh-TW" dirty="0"/>
          </a:p>
          <a:p>
            <a:r>
              <a:rPr lang="zh-TW" altLang="en-US" dirty="0"/>
              <a:t>密碼另存一個檔案</a:t>
            </a:r>
            <a:endParaRPr lang="en-US" altLang="zh-TW" dirty="0"/>
          </a:p>
          <a:p>
            <a:pPr lvl="1"/>
            <a:r>
              <a:rPr lang="en-US" altLang="zh-TW" dirty="0"/>
              <a:t>Shadow Password File</a:t>
            </a:r>
          </a:p>
          <a:p>
            <a:pPr lvl="1"/>
            <a:r>
              <a:rPr lang="zh-TW" altLang="en-US" dirty="0"/>
              <a:t>設定特殊存取限制，只有系統管理員能夠讀取檔案內容</a:t>
            </a:r>
            <a:endParaRPr lang="en-US" altLang="zh-TW" dirty="0"/>
          </a:p>
          <a:p>
            <a:pPr lvl="1"/>
            <a:endParaRPr lang="zh-TW" altLang="en-US" dirty="0"/>
          </a:p>
        </p:txBody>
      </p:sp>
      <p:sp>
        <p:nvSpPr>
          <p:cNvPr id="4" name="投影片編號版面配置區 3">
            <a:extLst>
              <a:ext uri="{FF2B5EF4-FFF2-40B4-BE49-F238E27FC236}">
                <a16:creationId xmlns:a16="http://schemas.microsoft.com/office/drawing/2014/main" id="{6B037895-E363-477F-BD5C-3A3D9639BDC2}"/>
              </a:ext>
            </a:extLst>
          </p:cNvPr>
          <p:cNvSpPr>
            <a:spLocks noGrp="1"/>
          </p:cNvSpPr>
          <p:nvPr>
            <p:ph type="sldNum" sz="quarter" idx="12"/>
          </p:nvPr>
        </p:nvSpPr>
        <p:spPr/>
        <p:txBody>
          <a:bodyPr/>
          <a:lstStyle/>
          <a:p>
            <a:fld id="{06AFB70A-E524-49E4-8F5C-48BFBE4381EC}" type="slidenum">
              <a:rPr lang="en-US" altLang="zh-TW" smtClean="0"/>
              <a:pPr/>
              <a:t>34</a:t>
            </a:fld>
            <a:endParaRPr lang="en-US" altLang="zh-TW"/>
          </a:p>
        </p:txBody>
      </p:sp>
      <p:pic>
        <p:nvPicPr>
          <p:cNvPr id="6" name="圖片 5">
            <a:extLst>
              <a:ext uri="{FF2B5EF4-FFF2-40B4-BE49-F238E27FC236}">
                <a16:creationId xmlns:a16="http://schemas.microsoft.com/office/drawing/2014/main" id="{C02D3F8A-B9A2-4592-AC4E-CE061B21F1CD}"/>
              </a:ext>
            </a:extLst>
          </p:cNvPr>
          <p:cNvPicPr>
            <a:picLocks noChangeAspect="1"/>
          </p:cNvPicPr>
          <p:nvPr/>
        </p:nvPicPr>
        <p:blipFill>
          <a:blip r:embed="rId2"/>
          <a:stretch>
            <a:fillRect/>
          </a:stretch>
        </p:blipFill>
        <p:spPr>
          <a:xfrm>
            <a:off x="533784" y="3591184"/>
            <a:ext cx="11124432" cy="2901056"/>
          </a:xfrm>
          <a:prstGeom prst="rect">
            <a:avLst/>
          </a:prstGeom>
        </p:spPr>
      </p:pic>
    </p:spTree>
    <p:extLst>
      <p:ext uri="{BB962C8B-B14F-4D97-AF65-F5344CB8AC3E}">
        <p14:creationId xmlns:p14="http://schemas.microsoft.com/office/powerpoint/2010/main" val="2154047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F34D7-BF03-4D08-B99D-747F77A18F04}"/>
              </a:ext>
            </a:extLst>
          </p:cNvPr>
          <p:cNvSpPr>
            <a:spLocks noGrp="1"/>
          </p:cNvSpPr>
          <p:nvPr>
            <p:ph type="title"/>
          </p:nvPr>
        </p:nvSpPr>
        <p:spPr/>
        <p:txBody>
          <a:bodyPr/>
          <a:lstStyle/>
          <a:p>
            <a:r>
              <a:rPr lang="en-US" altLang="zh-TW" dirty="0"/>
              <a:t>Password Selection Strategies</a:t>
            </a:r>
            <a:endParaRPr lang="zh-TW" altLang="en-US" dirty="0"/>
          </a:p>
        </p:txBody>
      </p:sp>
      <p:sp>
        <p:nvSpPr>
          <p:cNvPr id="3" name="內容版面配置區 2">
            <a:extLst>
              <a:ext uri="{FF2B5EF4-FFF2-40B4-BE49-F238E27FC236}">
                <a16:creationId xmlns:a16="http://schemas.microsoft.com/office/drawing/2014/main" id="{1E367E62-94D4-4B6E-9E28-C4EE62C1117C}"/>
              </a:ext>
            </a:extLst>
          </p:cNvPr>
          <p:cNvSpPr>
            <a:spLocks noGrp="1"/>
          </p:cNvSpPr>
          <p:nvPr>
            <p:ph idx="1"/>
          </p:nvPr>
        </p:nvSpPr>
        <p:spPr/>
        <p:txBody>
          <a:bodyPr>
            <a:normAutofit fontScale="92500" lnSpcReduction="10000"/>
          </a:bodyPr>
          <a:lstStyle/>
          <a:p>
            <a:pPr lvl="0"/>
            <a:r>
              <a:rPr lang="en-US" altLang="zh-TW" dirty="0"/>
              <a:t>User education </a:t>
            </a:r>
            <a:r>
              <a:rPr lang="zh-TW" altLang="en-US" dirty="0"/>
              <a:t>教育</a:t>
            </a:r>
            <a:endParaRPr lang="en-US" altLang="zh-TW" dirty="0"/>
          </a:p>
          <a:p>
            <a:pPr lvl="1"/>
            <a:r>
              <a:rPr lang="en-US" altLang="zh-TW" dirty="0"/>
              <a:t>Users can be told the importance of using hard to guess passwords and can be provided with guidelines for selecting strong passwords</a:t>
            </a:r>
          </a:p>
          <a:p>
            <a:pPr lvl="0"/>
            <a:r>
              <a:rPr lang="en-US" altLang="zh-TW" dirty="0"/>
              <a:t>Computer generated passwords </a:t>
            </a:r>
            <a:r>
              <a:rPr lang="zh-TW" altLang="en-US" dirty="0">
                <a:hlinkClick r:id="rId2"/>
              </a:rPr>
              <a:t>類似亂碼</a:t>
            </a:r>
            <a:endParaRPr lang="en-US" altLang="zh-TW" dirty="0"/>
          </a:p>
          <a:p>
            <a:pPr lvl="1"/>
            <a:r>
              <a:rPr lang="en-US" altLang="zh-TW" dirty="0"/>
              <a:t>Users have trouble remembering them</a:t>
            </a:r>
          </a:p>
          <a:p>
            <a:pPr lvl="0"/>
            <a:r>
              <a:rPr lang="en-US" altLang="zh-TW" dirty="0"/>
              <a:t>Reactive password checking</a:t>
            </a:r>
          </a:p>
          <a:p>
            <a:pPr lvl="1"/>
            <a:r>
              <a:rPr lang="en-US" altLang="zh-TW" dirty="0"/>
              <a:t>System periodically runs its own password cracker to find guessable passwords</a:t>
            </a:r>
          </a:p>
          <a:p>
            <a:pPr lvl="0"/>
            <a:r>
              <a:rPr lang="en-US" altLang="zh-TW" dirty="0"/>
              <a:t>Complex password policy</a:t>
            </a:r>
          </a:p>
          <a:p>
            <a:pPr lvl="1"/>
            <a:r>
              <a:rPr lang="en-US" altLang="zh-TW" dirty="0"/>
              <a:t>User is allowed to select their own password, however the system checks to see if the password is allowable, and if  not, rejects it</a:t>
            </a:r>
          </a:p>
          <a:p>
            <a:pPr lvl="1"/>
            <a:r>
              <a:rPr lang="en-US" altLang="zh-TW" dirty="0"/>
              <a:t>Goal is to  eliminate guessable passwords while allowing the user to select a password that is memorable</a:t>
            </a:r>
          </a:p>
          <a:p>
            <a:endParaRPr lang="zh-TW" altLang="en-US" dirty="0"/>
          </a:p>
        </p:txBody>
      </p:sp>
      <p:sp>
        <p:nvSpPr>
          <p:cNvPr id="4" name="投影片編號版面配置區 3">
            <a:extLst>
              <a:ext uri="{FF2B5EF4-FFF2-40B4-BE49-F238E27FC236}">
                <a16:creationId xmlns:a16="http://schemas.microsoft.com/office/drawing/2014/main" id="{78B67E79-4F9F-48A6-98C1-044A69531300}"/>
              </a:ext>
            </a:extLst>
          </p:cNvPr>
          <p:cNvSpPr>
            <a:spLocks noGrp="1"/>
          </p:cNvSpPr>
          <p:nvPr>
            <p:ph type="sldNum" sz="quarter" idx="12"/>
          </p:nvPr>
        </p:nvSpPr>
        <p:spPr/>
        <p:txBody>
          <a:bodyPr/>
          <a:lstStyle/>
          <a:p>
            <a:fld id="{06AFB70A-E524-49E4-8F5C-48BFBE4381EC}" type="slidenum">
              <a:rPr lang="en-US" altLang="zh-TW" smtClean="0"/>
              <a:pPr/>
              <a:t>35</a:t>
            </a:fld>
            <a:endParaRPr lang="en-US" altLang="zh-TW"/>
          </a:p>
        </p:txBody>
      </p:sp>
    </p:spTree>
    <p:extLst>
      <p:ext uri="{BB962C8B-B14F-4D97-AF65-F5344CB8AC3E}">
        <p14:creationId xmlns:p14="http://schemas.microsoft.com/office/powerpoint/2010/main" val="5728551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en-US" dirty="0"/>
              <a:t>Proactive Password Checking </a:t>
            </a:r>
            <a:r>
              <a:rPr lang="zh-TW" altLang="en-US" dirty="0"/>
              <a:t>主動檢查</a:t>
            </a:r>
            <a:endParaRPr lang="en-US" dirty="0"/>
          </a:p>
        </p:txBody>
      </p:sp>
      <p:sp>
        <p:nvSpPr>
          <p:cNvPr id="3" name="Content Placeholder 2"/>
          <p:cNvSpPr>
            <a:spLocks noGrp="1"/>
          </p:cNvSpPr>
          <p:nvPr>
            <p:ph idx="1"/>
          </p:nvPr>
        </p:nvSpPr>
        <p:spPr/>
        <p:txBody>
          <a:bodyPr/>
          <a:lstStyle/>
          <a:p>
            <a:pPr lvl="0"/>
            <a:r>
              <a:rPr lang="en-US" dirty="0"/>
              <a:t>Rule enforcement</a:t>
            </a:r>
          </a:p>
          <a:p>
            <a:pPr lvl="1"/>
            <a:r>
              <a:rPr lang="en-US" dirty="0"/>
              <a:t>Specific rules that passwords must adhere to</a:t>
            </a:r>
          </a:p>
          <a:p>
            <a:pPr lvl="0"/>
            <a:r>
              <a:rPr lang="en-US" dirty="0"/>
              <a:t>Password checker</a:t>
            </a:r>
          </a:p>
          <a:p>
            <a:pPr lvl="1"/>
            <a:r>
              <a:rPr lang="en-US" dirty="0"/>
              <a:t>Compile a large dictionary of passwords not to use</a:t>
            </a:r>
          </a:p>
          <a:p>
            <a:pPr lvl="0"/>
            <a:r>
              <a:rPr lang="en-US" dirty="0"/>
              <a:t>Bloom filter</a:t>
            </a:r>
          </a:p>
          <a:p>
            <a:pPr lvl="1"/>
            <a:r>
              <a:rPr lang="en-US" dirty="0"/>
              <a:t>Used to build a table based on hash values </a:t>
            </a:r>
            <a:r>
              <a:rPr lang="zh-TW" altLang="en-US" dirty="0"/>
              <a:t>節省密碼字典的儲存空間</a:t>
            </a:r>
            <a:endParaRPr lang="en-US" dirty="0"/>
          </a:p>
          <a:p>
            <a:pPr lvl="1"/>
            <a:r>
              <a:rPr lang="en-US" dirty="0"/>
              <a:t>Check desired password against this table </a:t>
            </a:r>
            <a:r>
              <a:rPr lang="zh-TW" altLang="en-US" dirty="0"/>
              <a:t>加速搜尋速度</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2805FF-D937-4FEF-B07D-34DB7156DB2A}"/>
              </a:ext>
            </a:extLst>
          </p:cNvPr>
          <p:cNvSpPr>
            <a:spLocks noGrp="1"/>
          </p:cNvSpPr>
          <p:nvPr>
            <p:ph type="title"/>
          </p:nvPr>
        </p:nvSpPr>
        <p:spPr/>
        <p:txBody>
          <a:bodyPr/>
          <a:lstStyle/>
          <a:p>
            <a:r>
              <a:rPr lang="en-US" altLang="zh-TW" dirty="0"/>
              <a:t>Bloom Filter</a:t>
            </a:r>
            <a:endParaRPr lang="zh-TW" altLang="en-US" dirty="0"/>
          </a:p>
        </p:txBody>
      </p:sp>
      <mc:AlternateContent xmlns:mc="http://schemas.openxmlformats.org/markup-compatibility/2006">
        <mc:Choice xmlns:a14="http://schemas.microsoft.com/office/drawing/2010/main" Requires="a14">
          <p:sp>
            <p:nvSpPr>
              <p:cNvPr id="7" name="內容版面配置區 6">
                <a:extLst>
                  <a:ext uri="{FF2B5EF4-FFF2-40B4-BE49-F238E27FC236}">
                    <a16:creationId xmlns:a16="http://schemas.microsoft.com/office/drawing/2014/main" id="{660B4F78-D213-4312-ABB2-4D75B62CCA53}"/>
                  </a:ext>
                </a:extLst>
              </p:cNvPr>
              <p:cNvSpPr>
                <a:spLocks noGrp="1"/>
              </p:cNvSpPr>
              <p:nvPr>
                <p:ph idx="1"/>
              </p:nvPr>
            </p:nvSpPr>
            <p:spPr/>
            <p:txBody>
              <a:bodyPr>
                <a:normAutofit fontScale="92500" lnSpcReduction="10000"/>
              </a:bodyPr>
              <a:lstStyle/>
              <a:p>
                <a:r>
                  <a:rPr lang="en-US" altLang="zh-TW" dirty="0"/>
                  <a:t>A Bloom filter of order k consists of a set of </a:t>
                </a:r>
                <a:r>
                  <a:rPr lang="en-US" altLang="zh-TW" b="1" dirty="0"/>
                  <a:t>k independent hash functions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𝐻</m:t>
                        </m:r>
                      </m:e>
                      <m:sub>
                        <m:r>
                          <a:rPr lang="en-US" altLang="zh-TW" b="0" i="1" smtClean="0">
                            <a:latin typeface="Cambria Math" panose="02040503050406030204" pitchFamily="18" charset="0"/>
                          </a:rPr>
                          <m:t>1</m:t>
                        </m:r>
                      </m:sub>
                    </m:sSub>
                    <m:d>
                      <m:dPr>
                        <m:ctrlPr>
                          <a:rPr lang="en-US" altLang="zh-TW" i="1" smtClean="0">
                            <a:latin typeface="Cambria Math" panose="02040503050406030204" pitchFamily="18" charset="0"/>
                          </a:rPr>
                        </m:ctrlPr>
                      </m:dPr>
                      <m:e>
                        <m:r>
                          <a:rPr lang="en-US" altLang="zh-TW" b="0" i="1" smtClean="0">
                            <a:latin typeface="Cambria Math" panose="02040503050406030204" pitchFamily="18" charset="0"/>
                          </a:rPr>
                          <m:t>𝑥</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𝐻</m:t>
                        </m:r>
                      </m:e>
                      <m:sub>
                        <m:r>
                          <a:rPr lang="en-US" altLang="zh-TW" b="0" i="1" smtClean="0">
                            <a:latin typeface="Cambria Math" panose="02040503050406030204" pitchFamily="18" charset="0"/>
                          </a:rPr>
                          <m:t>2</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𝑥</m:t>
                        </m:r>
                      </m:e>
                    </m:d>
                    <m: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𝐻</m:t>
                        </m:r>
                      </m:e>
                      <m:sub>
                        <m:r>
                          <a:rPr lang="en-US" altLang="zh-TW" b="0" i="1" smtClean="0">
                            <a:latin typeface="Cambria Math" panose="02040503050406030204" pitchFamily="18" charset="0"/>
                            <a:ea typeface="Cambria Math" panose="02040503050406030204" pitchFamily="18" charset="0"/>
                          </a:rPr>
                          <m:t>𝑘</m:t>
                        </m:r>
                      </m:sub>
                    </m:sSub>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𝑥</m:t>
                        </m:r>
                      </m:e>
                    </m:d>
                  </m:oMath>
                </a14:m>
                <a:r>
                  <a:rPr lang="en-US" altLang="zh-TW" dirty="0"/>
                  <a:t> where each function maps a password into a hash value in the range 0 to N-1.</a:t>
                </a:r>
              </a:p>
              <a:p>
                <a:endParaRPr lang="en-US" altLang="zh-TW" dirty="0"/>
              </a:p>
              <a:p>
                <a:r>
                  <a:rPr lang="en-US" altLang="zh-TW" dirty="0"/>
                  <a:t>where</a:t>
                </a:r>
              </a:p>
              <a:p>
                <a:pPr lvl="1"/>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𝑗</m:t>
                        </m:r>
                      </m:sub>
                    </m:sSub>
                  </m:oMath>
                </a14:m>
                <a:r>
                  <a:rPr lang="en-US" altLang="zh-TW" dirty="0"/>
                  <a:t> = j-</a:t>
                </a:r>
                <a:r>
                  <a:rPr lang="en-US" altLang="zh-TW" dirty="0" err="1"/>
                  <a:t>th</a:t>
                </a:r>
                <a:r>
                  <a:rPr lang="en-US" altLang="zh-TW" dirty="0"/>
                  <a:t> word in password dictionary</a:t>
                </a:r>
              </a:p>
              <a:p>
                <a:pPr lvl="1"/>
                <a:r>
                  <a:rPr lang="en-US" altLang="zh-TW" i="1" dirty="0"/>
                  <a:t>D</a:t>
                </a:r>
                <a:r>
                  <a:rPr lang="en-US" altLang="zh-TW" dirty="0"/>
                  <a:t> = number of words in password dictionary</a:t>
                </a:r>
              </a:p>
              <a:p>
                <a:r>
                  <a:rPr lang="en-US" altLang="zh-TW" dirty="0"/>
                  <a:t>The following procedure is then applied to the dictionary:</a:t>
                </a:r>
              </a:p>
              <a:p>
                <a:pPr marL="914400" lvl="1" indent="-457200">
                  <a:buFont typeface="+mj-lt"/>
                  <a:buAutoNum type="arabicPeriod"/>
                </a:pPr>
                <a:r>
                  <a:rPr lang="en-US" altLang="zh-TW" dirty="0"/>
                  <a:t>A </a:t>
                </a:r>
                <a:r>
                  <a:rPr lang="en-US" altLang="zh-TW" b="1" dirty="0"/>
                  <a:t>hash table of </a:t>
                </a:r>
                <a:r>
                  <a:rPr lang="en-US" altLang="zh-TW" b="1" i="1" dirty="0"/>
                  <a:t>N</a:t>
                </a:r>
                <a:r>
                  <a:rPr lang="en-US" altLang="zh-TW" b="1" dirty="0"/>
                  <a:t> bits </a:t>
                </a:r>
                <a:r>
                  <a:rPr lang="en-US" altLang="zh-TW" dirty="0"/>
                  <a:t>is defined, with all bits initially set to 0.</a:t>
                </a:r>
              </a:p>
              <a:p>
                <a:pPr marL="914400" lvl="1" indent="-457200">
                  <a:buFont typeface="+mj-lt"/>
                  <a:buAutoNum type="arabicPeriod"/>
                </a:pPr>
                <a:r>
                  <a:rPr lang="en-US" altLang="zh-TW" dirty="0"/>
                  <a:t>For each password, its k hash values are calculated, and </a:t>
                </a:r>
                <a:r>
                  <a:rPr lang="en-US" altLang="zh-TW" b="1" dirty="0"/>
                  <a:t>the corresponding bits in the hash table are set to 1. </a:t>
                </a:r>
              </a:p>
            </p:txBody>
          </p:sp>
        </mc:Choice>
        <mc:Fallback>
          <p:sp>
            <p:nvSpPr>
              <p:cNvPr id="7" name="內容版面配置區 6">
                <a:extLst>
                  <a:ext uri="{FF2B5EF4-FFF2-40B4-BE49-F238E27FC236}">
                    <a16:creationId xmlns:a16="http://schemas.microsoft.com/office/drawing/2014/main" id="{660B4F78-D213-4312-ABB2-4D75B62CCA53}"/>
                  </a:ext>
                </a:extLst>
              </p:cNvPr>
              <p:cNvSpPr>
                <a:spLocks noGrp="1" noRot="1" noChangeAspect="1" noMove="1" noResize="1" noEditPoints="1" noAdjustHandles="1" noChangeArrowheads="1" noChangeShapeType="1" noTextEdit="1"/>
              </p:cNvSpPr>
              <p:nvPr>
                <p:ph idx="1"/>
              </p:nvPr>
            </p:nvSpPr>
            <p:spPr>
              <a:blipFill>
                <a:blip r:embed="rId2"/>
                <a:stretch>
                  <a:fillRect l="-812" t="-2801" r="-522"/>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6078C54F-AB35-4870-A1EC-D9E8F27E17AD}"/>
              </a:ext>
            </a:extLst>
          </p:cNvPr>
          <p:cNvSpPr>
            <a:spLocks noGrp="1"/>
          </p:cNvSpPr>
          <p:nvPr>
            <p:ph type="sldNum" sz="quarter" idx="12"/>
          </p:nvPr>
        </p:nvSpPr>
        <p:spPr/>
        <p:txBody>
          <a:bodyPr/>
          <a:lstStyle/>
          <a:p>
            <a:fld id="{06AFB70A-E524-49E4-8F5C-48BFBE4381EC}" type="slidenum">
              <a:rPr lang="en-US" altLang="zh-TW" smtClean="0"/>
              <a:pPr/>
              <a:t>37</a:t>
            </a:fld>
            <a:endParaRPr lang="en-US" altLang="zh-TW"/>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C3604CA9-F484-4C2E-8E0A-4FDC8DDACE6F}"/>
                  </a:ext>
                </a:extLst>
              </p:cNvPr>
              <p:cNvSpPr txBox="1"/>
              <p:nvPr/>
            </p:nvSpPr>
            <p:spPr>
              <a:xfrm>
                <a:off x="2388271" y="2931491"/>
                <a:ext cx="1511888" cy="4255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𝐻</m:t>
                          </m:r>
                        </m:e>
                        <m:sub>
                          <m:r>
                            <a:rPr lang="en-US" altLang="zh-TW" sz="2400" b="0" i="1" smtClean="0">
                              <a:latin typeface="Cambria Math" panose="02040503050406030204" pitchFamily="18" charset="0"/>
                            </a:rPr>
                            <m:t>𝑖</m:t>
                          </m:r>
                        </m:sub>
                      </m:sSub>
                      <m:d>
                        <m:dPr>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𝑋</m:t>
                              </m:r>
                            </m:e>
                            <m:sub>
                              <m:r>
                                <a:rPr lang="en-US" altLang="zh-TW" sz="2400" b="0" i="1" smtClean="0">
                                  <a:latin typeface="Cambria Math" panose="02040503050406030204" pitchFamily="18" charset="0"/>
                                </a:rPr>
                                <m:t>𝑗</m:t>
                              </m:r>
                            </m:sub>
                          </m:sSub>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𝑦</m:t>
                      </m:r>
                    </m:oMath>
                  </m:oMathPara>
                </a14:m>
                <a:endParaRPr lang="zh-TW" altLang="en-US" sz="2400" dirty="0"/>
              </a:p>
            </p:txBody>
          </p:sp>
        </mc:Choice>
        <mc:Fallback xmlns="">
          <p:sp>
            <p:nvSpPr>
              <p:cNvPr id="11" name="文字方塊 10">
                <a:extLst>
                  <a:ext uri="{FF2B5EF4-FFF2-40B4-BE49-F238E27FC236}">
                    <a16:creationId xmlns:a16="http://schemas.microsoft.com/office/drawing/2014/main" id="{C3604CA9-F484-4C2E-8E0A-4FDC8DDACE6F}"/>
                  </a:ext>
                </a:extLst>
              </p:cNvPr>
              <p:cNvSpPr txBox="1">
                <a:spLocks noRot="1" noChangeAspect="1" noMove="1" noResize="1" noEditPoints="1" noAdjustHandles="1" noChangeArrowheads="1" noChangeShapeType="1" noTextEdit="1"/>
              </p:cNvSpPr>
              <p:nvPr/>
            </p:nvSpPr>
            <p:spPr>
              <a:xfrm>
                <a:off x="2388271" y="2931491"/>
                <a:ext cx="1511888" cy="425501"/>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C5F9149-9960-45A0-A882-7790BFCBCDEC}"/>
                  </a:ext>
                </a:extLst>
              </p:cNvPr>
              <p:cNvSpPr txBox="1"/>
              <p:nvPr/>
            </p:nvSpPr>
            <p:spPr>
              <a:xfrm>
                <a:off x="4260479" y="2931491"/>
                <a:ext cx="47878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1</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𝑖</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𝑘</m:t>
                      </m:r>
                      <m:r>
                        <a:rPr lang="en-US" altLang="zh-TW" sz="2400" b="0" i="1" smtClean="0">
                          <a:latin typeface="Cambria Math" panose="02040503050406030204" pitchFamily="18" charset="0"/>
                          <a:ea typeface="Cambria Math" panose="02040503050406030204" pitchFamily="18" charset="0"/>
                        </a:rPr>
                        <m:t>,1≤</m:t>
                      </m:r>
                      <m:r>
                        <a:rPr lang="en-US" altLang="zh-TW" sz="2400" b="0" i="1" smtClean="0">
                          <a:latin typeface="Cambria Math" panose="02040503050406030204" pitchFamily="18" charset="0"/>
                          <a:ea typeface="Cambria Math" panose="02040503050406030204" pitchFamily="18" charset="0"/>
                        </a:rPr>
                        <m:t>𝑗</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𝐷</m:t>
                      </m:r>
                      <m:r>
                        <a:rPr lang="en-US" altLang="zh-TW" sz="2400" b="0" i="1" smtClean="0">
                          <a:latin typeface="Cambria Math" panose="02040503050406030204" pitchFamily="18" charset="0"/>
                          <a:ea typeface="Cambria Math" panose="02040503050406030204" pitchFamily="18" charset="0"/>
                        </a:rPr>
                        <m:t>,0≤</m:t>
                      </m:r>
                      <m:r>
                        <a:rPr lang="en-US" altLang="zh-TW" sz="2400" b="0" i="1" smtClean="0">
                          <a:latin typeface="Cambria Math" panose="02040503050406030204" pitchFamily="18" charset="0"/>
                          <a:ea typeface="Cambria Math" panose="02040503050406030204" pitchFamily="18" charset="0"/>
                        </a:rPr>
                        <m:t>𝑦</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𝑁</m:t>
                      </m:r>
                      <m:r>
                        <a:rPr lang="en-US" altLang="zh-TW" sz="2400" b="0" i="1" smtClean="0">
                          <a:latin typeface="Cambria Math" panose="02040503050406030204" pitchFamily="18" charset="0"/>
                          <a:ea typeface="Cambria Math" panose="02040503050406030204" pitchFamily="18" charset="0"/>
                        </a:rPr>
                        <m:t>−1</m:t>
                      </m:r>
                    </m:oMath>
                  </m:oMathPara>
                </a14:m>
                <a:endParaRPr lang="zh-TW" altLang="en-US" sz="2400" dirty="0"/>
              </a:p>
            </p:txBody>
          </p:sp>
        </mc:Choice>
        <mc:Fallback xmlns="">
          <p:sp>
            <p:nvSpPr>
              <p:cNvPr id="12" name="文字方塊 11">
                <a:extLst>
                  <a:ext uri="{FF2B5EF4-FFF2-40B4-BE49-F238E27FC236}">
                    <a16:creationId xmlns:a16="http://schemas.microsoft.com/office/drawing/2014/main" id="{2C5F9149-9960-45A0-A882-7790BFCBCDEC}"/>
                  </a:ext>
                </a:extLst>
              </p:cNvPr>
              <p:cNvSpPr txBox="1">
                <a:spLocks noRot="1" noChangeAspect="1" noMove="1" noResize="1" noEditPoints="1" noAdjustHandles="1" noChangeArrowheads="1" noChangeShapeType="1" noTextEdit="1"/>
              </p:cNvSpPr>
              <p:nvPr/>
            </p:nvSpPr>
            <p:spPr>
              <a:xfrm>
                <a:off x="4260479" y="2931491"/>
                <a:ext cx="4787849" cy="369332"/>
              </a:xfrm>
              <a:prstGeom prst="rect">
                <a:avLst/>
              </a:prstGeom>
              <a:blipFill>
                <a:blip r:embed="rId4"/>
                <a:stretch>
                  <a:fillRect l="-1146" r="-1019" b="-35000"/>
                </a:stretch>
              </a:blipFill>
            </p:spPr>
            <p:txBody>
              <a:bodyPr/>
              <a:lstStyle/>
              <a:p>
                <a:r>
                  <a:rPr lang="zh-TW" altLang="en-US">
                    <a:noFill/>
                  </a:rPr>
                  <a:t> </a:t>
                </a:r>
              </a:p>
            </p:txBody>
          </p:sp>
        </mc:Fallback>
      </mc:AlternateContent>
      <p:sp>
        <p:nvSpPr>
          <p:cNvPr id="3" name="文字方塊 2">
            <a:extLst>
              <a:ext uri="{FF2B5EF4-FFF2-40B4-BE49-F238E27FC236}">
                <a16:creationId xmlns:a16="http://schemas.microsoft.com/office/drawing/2014/main" id="{93EE1FF4-4C20-406A-9579-2C7A6A9BDF1D}"/>
              </a:ext>
            </a:extLst>
          </p:cNvPr>
          <p:cNvSpPr txBox="1"/>
          <p:nvPr/>
        </p:nvSpPr>
        <p:spPr>
          <a:xfrm>
            <a:off x="1775520" y="5845909"/>
            <a:ext cx="7419147" cy="830997"/>
          </a:xfrm>
          <a:prstGeom prst="rect">
            <a:avLst/>
          </a:prstGeom>
          <a:noFill/>
        </p:spPr>
        <p:txBody>
          <a:bodyPr wrap="none" rtlCol="0">
            <a:spAutoFit/>
          </a:bodyPr>
          <a:lstStyle/>
          <a:p>
            <a:r>
              <a:rPr lang="en-US" altLang="zh-TW" sz="2400" dirty="0">
                <a:latin typeface="微軟正黑體" panose="020B0604030504040204" pitchFamily="34" charset="-120"/>
                <a:ea typeface="微軟正黑體" panose="020B0604030504040204" pitchFamily="34" charset="-120"/>
              </a:rPr>
              <a:t>k</a:t>
            </a:r>
            <a:r>
              <a:rPr lang="zh-TW" altLang="en-US" sz="2400" dirty="0">
                <a:latin typeface="微軟正黑體" panose="020B0604030504040204" pitchFamily="34" charset="-120"/>
                <a:ea typeface="微軟正黑體" panose="020B0604030504040204" pitchFamily="34" charset="-120"/>
              </a:rPr>
              <a:t>個</a:t>
            </a:r>
            <a:r>
              <a:rPr lang="en-US" altLang="zh-TW" sz="2400" dirty="0">
                <a:latin typeface="微軟正黑體" panose="020B0604030504040204" pitchFamily="34" charset="-120"/>
                <a:ea typeface="微軟正黑體" panose="020B0604030504040204" pitchFamily="34" charset="-120"/>
              </a:rPr>
              <a:t>Hash Function, </a:t>
            </a:r>
            <a:endParaRPr lang="zh-TW" altLang="en-US"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字典裡有</a:t>
            </a:r>
            <a:r>
              <a:rPr lang="en-US" altLang="zh-TW" sz="2400" dirty="0">
                <a:latin typeface="微軟正黑體" panose="020B0604030504040204" pitchFamily="34" charset="-120"/>
                <a:ea typeface="微軟正黑體" panose="020B0604030504040204" pitchFamily="34" charset="-120"/>
              </a:rPr>
              <a:t>D</a:t>
            </a:r>
            <a:r>
              <a:rPr lang="zh-TW" altLang="en-US" sz="2400" dirty="0">
                <a:latin typeface="微軟正黑體" panose="020B0604030504040204" pitchFamily="34" charset="-120"/>
                <a:ea typeface="微軟正黑體" panose="020B0604030504040204" pitchFamily="34" charset="-120"/>
              </a:rPr>
              <a:t>個字，</a:t>
            </a:r>
            <a:r>
              <a:rPr lang="en-US" altLang="zh-TW" sz="2400" dirty="0">
                <a:latin typeface="微軟正黑體" panose="020B0604030504040204" pitchFamily="34" charset="-120"/>
                <a:ea typeface="微軟正黑體" panose="020B0604030504040204" pitchFamily="34" charset="-120"/>
              </a:rPr>
              <a:t>Hash Table </a:t>
            </a:r>
            <a:r>
              <a:rPr lang="zh-TW" altLang="en-US" sz="2400" dirty="0">
                <a:latin typeface="微軟正黑體" panose="020B0604030504040204" pitchFamily="34" charset="-120"/>
                <a:ea typeface="微軟正黑體" panose="020B0604030504040204" pitchFamily="34" charset="-120"/>
              </a:rPr>
              <a:t>有 </a:t>
            </a:r>
            <a:r>
              <a:rPr lang="en-US" altLang="zh-TW" sz="2400" dirty="0">
                <a:latin typeface="微軟正黑體" panose="020B0604030504040204" pitchFamily="34" charset="-120"/>
                <a:ea typeface="微軟正黑體" panose="020B0604030504040204" pitchFamily="34" charset="-120"/>
              </a:rPr>
              <a:t>N </a:t>
            </a:r>
            <a:r>
              <a:rPr lang="zh-TW" altLang="en-US" sz="2400" dirty="0">
                <a:latin typeface="微軟正黑體" panose="020B0604030504040204" pitchFamily="34" charset="-120"/>
                <a:ea typeface="微軟正黑體" panose="020B0604030504040204" pitchFamily="34" charset="-120"/>
              </a:rPr>
              <a:t>個 </a:t>
            </a:r>
            <a:r>
              <a:rPr lang="en-US" altLang="zh-TW" sz="2400" dirty="0">
                <a:latin typeface="微軟正黑體" panose="020B0604030504040204" pitchFamily="34" charset="-120"/>
                <a:ea typeface="微軟正黑體" panose="020B0604030504040204" pitchFamily="34" charset="-120"/>
              </a:rPr>
              <a:t>Bit</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Bit Map</a:t>
            </a:r>
            <a:r>
              <a:rPr lang="zh-TW" altLang="en-US" sz="2400"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6732282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75AEA2E-63D6-46DF-B99D-8855F1F4A885}"/>
              </a:ext>
            </a:extLst>
          </p:cNvPr>
          <p:cNvSpPr>
            <a:spLocks noGrp="1"/>
          </p:cNvSpPr>
          <p:nvPr>
            <p:ph type="sldNum" sz="quarter" idx="12"/>
          </p:nvPr>
        </p:nvSpPr>
        <p:spPr/>
        <p:txBody>
          <a:bodyPr/>
          <a:lstStyle/>
          <a:p>
            <a:fld id="{06AFB70A-E524-49E4-8F5C-48BFBE4381EC}" type="slidenum">
              <a:rPr lang="en-US" altLang="zh-TW" smtClean="0"/>
              <a:pPr/>
              <a:t>38</a:t>
            </a:fld>
            <a:endParaRPr lang="en-US" altLang="zh-TW"/>
          </a:p>
        </p:txBody>
      </p:sp>
      <p:sp>
        <p:nvSpPr>
          <p:cNvPr id="8" name="標題 7">
            <a:extLst>
              <a:ext uri="{FF2B5EF4-FFF2-40B4-BE49-F238E27FC236}">
                <a16:creationId xmlns:a16="http://schemas.microsoft.com/office/drawing/2014/main" id="{BDB4CF84-2FC5-4C5D-93A8-281C081E8765}"/>
              </a:ext>
            </a:extLst>
          </p:cNvPr>
          <p:cNvSpPr>
            <a:spLocks noGrp="1"/>
          </p:cNvSpPr>
          <p:nvPr>
            <p:ph type="title"/>
          </p:nvPr>
        </p:nvSpPr>
        <p:spPr/>
        <p:txBody>
          <a:bodyPr/>
          <a:lstStyle/>
          <a:p>
            <a:r>
              <a:rPr lang="en-US" altLang="zh-TW" dirty="0"/>
              <a:t>Bloom Filter (cont’d)</a:t>
            </a:r>
            <a:endParaRPr lang="zh-TW" altLang="en-US" dirty="0"/>
          </a:p>
        </p:txBody>
      </p:sp>
      <p:pic>
        <p:nvPicPr>
          <p:cNvPr id="6" name="內容版面配置區 5">
            <a:extLst>
              <a:ext uri="{FF2B5EF4-FFF2-40B4-BE49-F238E27FC236}">
                <a16:creationId xmlns:a16="http://schemas.microsoft.com/office/drawing/2014/main" id="{A57BE9DB-9D50-4C2A-B705-33D3A6A71034}"/>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836984" y="1383704"/>
            <a:ext cx="10515600" cy="3773488"/>
          </a:xfrm>
        </p:spPr>
      </p:pic>
      <p:sp>
        <p:nvSpPr>
          <p:cNvPr id="7" name="文字方塊 6">
            <a:extLst>
              <a:ext uri="{FF2B5EF4-FFF2-40B4-BE49-F238E27FC236}">
                <a16:creationId xmlns:a16="http://schemas.microsoft.com/office/drawing/2014/main" id="{AD317C73-05EB-4EB7-8F93-A5A8439E14A5}"/>
              </a:ext>
            </a:extLst>
          </p:cNvPr>
          <p:cNvSpPr txBox="1"/>
          <p:nvPr/>
        </p:nvSpPr>
        <p:spPr>
          <a:xfrm>
            <a:off x="1039244" y="5201905"/>
            <a:ext cx="10097316" cy="1323439"/>
          </a:xfrm>
          <a:prstGeom prst="rect">
            <a:avLst/>
          </a:prstGeom>
          <a:noFill/>
        </p:spPr>
        <p:txBody>
          <a:bodyPr wrap="none" rtlCol="0">
            <a:spAutoFit/>
          </a:bodyPr>
          <a:lstStyle/>
          <a:p>
            <a:r>
              <a:rPr lang="en-US" altLang="zh-TW" sz="2000" b="0" i="0" dirty="0">
                <a:solidFill>
                  <a:srgbClr val="202122"/>
                </a:solidFill>
                <a:effectLst/>
                <a:latin typeface="+mj-lt"/>
                <a:ea typeface="微軟正黑體" panose="020B0604030504040204" pitchFamily="34" charset="-120"/>
              </a:rPr>
              <a:t>An example of a Bloom filter, representing the set {</a:t>
            </a:r>
            <a:r>
              <a:rPr lang="en-US" altLang="zh-TW" sz="2000" b="0" i="1" dirty="0">
                <a:solidFill>
                  <a:srgbClr val="202122"/>
                </a:solidFill>
                <a:effectLst/>
                <a:latin typeface="+mj-lt"/>
                <a:ea typeface="微軟正黑體" panose="020B0604030504040204" pitchFamily="34" charset="-120"/>
              </a:rPr>
              <a:t>x</a:t>
            </a:r>
            <a:r>
              <a:rPr lang="en-US" altLang="zh-TW" sz="2000" b="0" i="0" dirty="0">
                <a:solidFill>
                  <a:srgbClr val="202122"/>
                </a:solidFill>
                <a:effectLst/>
                <a:latin typeface="+mj-lt"/>
                <a:ea typeface="微軟正黑體" panose="020B0604030504040204" pitchFamily="34" charset="-120"/>
              </a:rPr>
              <a:t>, </a:t>
            </a:r>
            <a:r>
              <a:rPr lang="en-US" altLang="zh-TW" sz="2000" b="0" i="1" dirty="0">
                <a:solidFill>
                  <a:srgbClr val="202122"/>
                </a:solidFill>
                <a:effectLst/>
                <a:latin typeface="+mj-lt"/>
                <a:ea typeface="微軟正黑體" panose="020B0604030504040204" pitchFamily="34" charset="-120"/>
              </a:rPr>
              <a:t>y</a:t>
            </a:r>
            <a:r>
              <a:rPr lang="en-US" altLang="zh-TW" sz="2000" b="0" i="0" dirty="0">
                <a:solidFill>
                  <a:srgbClr val="202122"/>
                </a:solidFill>
                <a:effectLst/>
                <a:latin typeface="+mj-lt"/>
                <a:ea typeface="微軟正黑體" panose="020B0604030504040204" pitchFamily="34" charset="-120"/>
              </a:rPr>
              <a:t>, </a:t>
            </a:r>
            <a:r>
              <a:rPr lang="en-US" altLang="zh-TW" sz="2000" b="0" i="1" dirty="0">
                <a:solidFill>
                  <a:srgbClr val="202122"/>
                </a:solidFill>
                <a:effectLst/>
                <a:latin typeface="+mj-lt"/>
                <a:ea typeface="微軟正黑體" panose="020B0604030504040204" pitchFamily="34" charset="-120"/>
              </a:rPr>
              <a:t>z</a:t>
            </a:r>
            <a:r>
              <a:rPr lang="en-US" altLang="zh-TW" sz="2000" b="0" i="0" dirty="0">
                <a:solidFill>
                  <a:srgbClr val="202122"/>
                </a:solidFill>
                <a:effectLst/>
                <a:latin typeface="+mj-lt"/>
                <a:ea typeface="微軟正黑體" panose="020B0604030504040204" pitchFamily="34" charset="-120"/>
              </a:rPr>
              <a:t>} . </a:t>
            </a:r>
          </a:p>
          <a:p>
            <a:r>
              <a:rPr lang="en-US" altLang="zh-TW" sz="2000" b="0" i="0" dirty="0">
                <a:solidFill>
                  <a:srgbClr val="202122"/>
                </a:solidFill>
                <a:effectLst/>
                <a:latin typeface="+mj-lt"/>
                <a:ea typeface="微軟正黑體" panose="020B0604030504040204" pitchFamily="34" charset="-120"/>
              </a:rPr>
              <a:t>The colored arrows show the positions in the bit array that each set element is mapped to. </a:t>
            </a:r>
          </a:p>
          <a:p>
            <a:r>
              <a:rPr lang="en-US" altLang="zh-TW" sz="2000" b="0" i="0" dirty="0">
                <a:solidFill>
                  <a:srgbClr val="202122"/>
                </a:solidFill>
                <a:effectLst/>
                <a:latin typeface="+mj-lt"/>
                <a:ea typeface="微軟正黑體" panose="020B0604030504040204" pitchFamily="34" charset="-120"/>
              </a:rPr>
              <a:t>The element </a:t>
            </a:r>
            <a:r>
              <a:rPr lang="en-US" altLang="zh-TW" sz="2000" b="0" i="1" dirty="0">
                <a:solidFill>
                  <a:srgbClr val="202122"/>
                </a:solidFill>
                <a:effectLst/>
                <a:latin typeface="+mj-lt"/>
                <a:ea typeface="微軟正黑體" panose="020B0604030504040204" pitchFamily="34" charset="-120"/>
              </a:rPr>
              <a:t>w</a:t>
            </a:r>
            <a:r>
              <a:rPr lang="en-US" altLang="zh-TW" sz="2000" b="0" i="0" dirty="0">
                <a:solidFill>
                  <a:srgbClr val="202122"/>
                </a:solidFill>
                <a:effectLst/>
                <a:latin typeface="+mj-lt"/>
                <a:ea typeface="微軟正黑體" panose="020B0604030504040204" pitchFamily="34" charset="-120"/>
              </a:rPr>
              <a:t> is not in the set {</a:t>
            </a:r>
            <a:r>
              <a:rPr lang="en-US" altLang="zh-TW" sz="2000" b="0" i="1" dirty="0">
                <a:solidFill>
                  <a:srgbClr val="202122"/>
                </a:solidFill>
                <a:effectLst/>
                <a:latin typeface="+mj-lt"/>
                <a:ea typeface="微軟正黑體" panose="020B0604030504040204" pitchFamily="34" charset="-120"/>
              </a:rPr>
              <a:t>x</a:t>
            </a:r>
            <a:r>
              <a:rPr lang="en-US" altLang="zh-TW" sz="2000" b="0" i="0" dirty="0">
                <a:solidFill>
                  <a:srgbClr val="202122"/>
                </a:solidFill>
                <a:effectLst/>
                <a:latin typeface="+mj-lt"/>
                <a:ea typeface="微軟正黑體" panose="020B0604030504040204" pitchFamily="34" charset="-120"/>
              </a:rPr>
              <a:t>, </a:t>
            </a:r>
            <a:r>
              <a:rPr lang="en-US" altLang="zh-TW" sz="2000" b="0" i="1" dirty="0">
                <a:solidFill>
                  <a:srgbClr val="202122"/>
                </a:solidFill>
                <a:effectLst/>
                <a:latin typeface="+mj-lt"/>
                <a:ea typeface="微軟正黑體" panose="020B0604030504040204" pitchFamily="34" charset="-120"/>
              </a:rPr>
              <a:t>y</a:t>
            </a:r>
            <a:r>
              <a:rPr lang="en-US" altLang="zh-TW" sz="2000" b="0" i="0" dirty="0">
                <a:solidFill>
                  <a:srgbClr val="202122"/>
                </a:solidFill>
                <a:effectLst/>
                <a:latin typeface="+mj-lt"/>
                <a:ea typeface="微軟正黑體" panose="020B0604030504040204" pitchFamily="34" charset="-120"/>
              </a:rPr>
              <a:t>, </a:t>
            </a:r>
            <a:r>
              <a:rPr lang="en-US" altLang="zh-TW" sz="2000" b="0" i="1" dirty="0">
                <a:solidFill>
                  <a:srgbClr val="202122"/>
                </a:solidFill>
                <a:effectLst/>
                <a:latin typeface="+mj-lt"/>
                <a:ea typeface="微軟正黑體" panose="020B0604030504040204" pitchFamily="34" charset="-120"/>
              </a:rPr>
              <a:t>z</a:t>
            </a:r>
            <a:r>
              <a:rPr lang="en-US" altLang="zh-TW" sz="2000" b="0" i="0" dirty="0">
                <a:solidFill>
                  <a:srgbClr val="202122"/>
                </a:solidFill>
                <a:effectLst/>
                <a:latin typeface="+mj-lt"/>
                <a:ea typeface="微軟正黑體" panose="020B0604030504040204" pitchFamily="34" charset="-120"/>
              </a:rPr>
              <a:t>} , because it hashes to one bit-array position containing 0. </a:t>
            </a:r>
          </a:p>
          <a:p>
            <a:r>
              <a:rPr lang="en-US" altLang="zh-TW" sz="2000" b="0" i="0" dirty="0">
                <a:solidFill>
                  <a:srgbClr val="202122"/>
                </a:solidFill>
                <a:effectLst/>
                <a:latin typeface="+mj-lt"/>
                <a:ea typeface="微軟正黑體" panose="020B0604030504040204" pitchFamily="34" charset="-120"/>
              </a:rPr>
              <a:t>For this figure, </a:t>
            </a:r>
            <a:r>
              <a:rPr lang="en-US" altLang="zh-TW" sz="2000" b="0" i="1" dirty="0">
                <a:solidFill>
                  <a:srgbClr val="202122"/>
                </a:solidFill>
                <a:effectLst/>
                <a:latin typeface="+mj-lt"/>
                <a:ea typeface="微軟正黑體" panose="020B0604030504040204" pitchFamily="34" charset="-120"/>
              </a:rPr>
              <a:t>N</a:t>
            </a:r>
            <a:r>
              <a:rPr lang="en-US" altLang="zh-TW" sz="2000" b="0" i="0" dirty="0">
                <a:solidFill>
                  <a:srgbClr val="202122"/>
                </a:solidFill>
                <a:effectLst/>
                <a:latin typeface="+mj-lt"/>
                <a:ea typeface="微軟正黑體" panose="020B0604030504040204" pitchFamily="34" charset="-120"/>
              </a:rPr>
              <a:t> = 18 and k = 3.</a:t>
            </a:r>
            <a:endParaRPr lang="zh-TW" altLang="en-US" sz="2000" dirty="0">
              <a:latin typeface="+mj-lt"/>
              <a:ea typeface="微軟正黑體" panose="020B0604030504040204" pitchFamily="34" charset="-120"/>
            </a:endParaRPr>
          </a:p>
        </p:txBody>
      </p:sp>
    </p:spTree>
    <p:extLst>
      <p:ext uri="{BB962C8B-B14F-4D97-AF65-F5344CB8AC3E}">
        <p14:creationId xmlns:p14="http://schemas.microsoft.com/office/powerpoint/2010/main" val="2701299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6FA95C-8952-4456-A2B1-5AE67FFCF359}"/>
              </a:ext>
            </a:extLst>
          </p:cNvPr>
          <p:cNvSpPr>
            <a:spLocks noGrp="1"/>
          </p:cNvSpPr>
          <p:nvPr>
            <p:ph type="title"/>
          </p:nvPr>
        </p:nvSpPr>
        <p:spPr/>
        <p:txBody>
          <a:bodyPr/>
          <a:lstStyle/>
          <a:p>
            <a:r>
              <a:rPr lang="en-US" altLang="zh-TW" dirty="0"/>
              <a:t>Bloom Filter (cont’d)</a:t>
            </a:r>
            <a:endParaRPr lang="zh-TW" altLang="en-US" dirty="0"/>
          </a:p>
        </p:txBody>
      </p:sp>
      <p:sp>
        <p:nvSpPr>
          <p:cNvPr id="3" name="內容版面配置區 2">
            <a:extLst>
              <a:ext uri="{FF2B5EF4-FFF2-40B4-BE49-F238E27FC236}">
                <a16:creationId xmlns:a16="http://schemas.microsoft.com/office/drawing/2014/main" id="{859EAEE2-F2DA-4839-8C7A-9B694A038A42}"/>
              </a:ext>
            </a:extLst>
          </p:cNvPr>
          <p:cNvSpPr>
            <a:spLocks noGrp="1"/>
          </p:cNvSpPr>
          <p:nvPr>
            <p:ph idx="1"/>
          </p:nvPr>
        </p:nvSpPr>
        <p:spPr/>
        <p:txBody>
          <a:bodyPr/>
          <a:lstStyle/>
          <a:p>
            <a:r>
              <a:rPr lang="en-US" altLang="zh-TW" dirty="0"/>
              <a:t>When a new password is presented to the checker, its k hash values are calculated. </a:t>
            </a:r>
          </a:p>
          <a:p>
            <a:r>
              <a:rPr lang="en-US" altLang="zh-TW" dirty="0">
                <a:solidFill>
                  <a:srgbClr val="FF0000"/>
                </a:solidFill>
              </a:rPr>
              <a:t>If all the corresponding bits of the hash table are equal to 1, then the password is rejected.</a:t>
            </a:r>
          </a:p>
          <a:p>
            <a:r>
              <a:rPr lang="en-US" altLang="zh-TW" dirty="0"/>
              <a:t>All passwords in the dictionary will be rejected. </a:t>
            </a:r>
          </a:p>
          <a:p>
            <a:endParaRPr lang="zh-TW" altLang="en-US" dirty="0"/>
          </a:p>
        </p:txBody>
      </p:sp>
      <p:sp>
        <p:nvSpPr>
          <p:cNvPr id="4" name="投影片編號版面配置區 3">
            <a:extLst>
              <a:ext uri="{FF2B5EF4-FFF2-40B4-BE49-F238E27FC236}">
                <a16:creationId xmlns:a16="http://schemas.microsoft.com/office/drawing/2014/main" id="{9B682324-0331-45E3-8BFE-66C5114BDD9A}"/>
              </a:ext>
            </a:extLst>
          </p:cNvPr>
          <p:cNvSpPr>
            <a:spLocks noGrp="1"/>
          </p:cNvSpPr>
          <p:nvPr>
            <p:ph type="sldNum" sz="quarter" idx="12"/>
          </p:nvPr>
        </p:nvSpPr>
        <p:spPr/>
        <p:txBody>
          <a:bodyPr/>
          <a:lstStyle/>
          <a:p>
            <a:fld id="{06AFB70A-E524-49E4-8F5C-48BFBE4381EC}" type="slidenum">
              <a:rPr lang="en-US" altLang="zh-TW" smtClean="0"/>
              <a:pPr/>
              <a:t>39</a:t>
            </a:fld>
            <a:endParaRPr lang="en-US" altLang="zh-TW"/>
          </a:p>
        </p:txBody>
      </p:sp>
    </p:spTree>
    <p:extLst>
      <p:ext uri="{BB962C8B-B14F-4D97-AF65-F5344CB8AC3E}">
        <p14:creationId xmlns:p14="http://schemas.microsoft.com/office/powerpoint/2010/main" val="225019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DC5081-3B88-40E8-8C11-249930656AB7}"/>
              </a:ext>
            </a:extLst>
          </p:cNvPr>
          <p:cNvSpPr>
            <a:spLocks noGrp="1"/>
          </p:cNvSpPr>
          <p:nvPr>
            <p:ph type="title"/>
          </p:nvPr>
        </p:nvSpPr>
        <p:spPr/>
        <p:txBody>
          <a:bodyPr/>
          <a:lstStyle/>
          <a:p>
            <a:r>
              <a:rPr lang="en-US" altLang="zh-TW" dirty="0"/>
              <a:t>Definition: Digital User Authentication</a:t>
            </a:r>
            <a:endParaRPr lang="zh-TW" altLang="en-US" dirty="0"/>
          </a:p>
        </p:txBody>
      </p:sp>
      <p:sp>
        <p:nvSpPr>
          <p:cNvPr id="3" name="內容版面配置區 2">
            <a:extLst>
              <a:ext uri="{FF2B5EF4-FFF2-40B4-BE49-F238E27FC236}">
                <a16:creationId xmlns:a16="http://schemas.microsoft.com/office/drawing/2014/main" id="{ADC9D439-961A-4E8C-8A49-2A018FF7CCB6}"/>
              </a:ext>
            </a:extLst>
          </p:cNvPr>
          <p:cNvSpPr>
            <a:spLocks noGrp="1"/>
          </p:cNvSpPr>
          <p:nvPr>
            <p:ph idx="1"/>
          </p:nvPr>
        </p:nvSpPr>
        <p:spPr/>
        <p:txBody>
          <a:bodyPr/>
          <a:lstStyle/>
          <a:p>
            <a:r>
              <a:rPr lang="en-GB" altLang="zh-TW" dirty="0"/>
              <a:t>NIST SP 800-63-3 (Digital Authentication Guideline, October 2016) defines digital user authentication as:</a:t>
            </a:r>
          </a:p>
          <a:p>
            <a:r>
              <a:rPr lang="en-US" altLang="zh-TW" b="1" dirty="0"/>
              <a:t>The process of establishing </a:t>
            </a:r>
            <a:r>
              <a:rPr lang="en-US" altLang="zh-TW" b="1" dirty="0">
                <a:solidFill>
                  <a:srgbClr val="FF0000"/>
                </a:solidFill>
              </a:rPr>
              <a:t>confidence</a:t>
            </a:r>
            <a:r>
              <a:rPr lang="en-US" altLang="zh-TW" b="1" dirty="0"/>
              <a:t> in user identities that are presented electronically to an information system</a:t>
            </a:r>
            <a:r>
              <a:rPr lang="en-US" altLang="zh-TW" dirty="0"/>
              <a:t>.</a:t>
            </a:r>
            <a:endParaRPr lang="en-AU" altLang="zh-TW" dirty="0"/>
          </a:p>
          <a:p>
            <a:pPr lvl="1"/>
            <a:r>
              <a:rPr lang="en-US" altLang="zh-TW" dirty="0"/>
              <a:t>The user must be </a:t>
            </a:r>
            <a:r>
              <a:rPr lang="en-US" altLang="zh-TW" b="1" dirty="0"/>
              <a:t>registered</a:t>
            </a:r>
            <a:r>
              <a:rPr lang="en-US" altLang="zh-TW" dirty="0"/>
              <a:t> with the system. </a:t>
            </a:r>
            <a:r>
              <a:rPr lang="zh-TW" altLang="en-US" dirty="0"/>
              <a:t>必先註冊</a:t>
            </a:r>
            <a:endParaRPr lang="en-US" altLang="zh-TW" dirty="0"/>
          </a:p>
          <a:p>
            <a:pPr lvl="1"/>
            <a:r>
              <a:rPr lang="en-US" altLang="zh-TW" dirty="0"/>
              <a:t>An applicant applies to a </a:t>
            </a:r>
            <a:r>
              <a:rPr lang="en-US" altLang="zh-TW" b="1" dirty="0"/>
              <a:t>registration authority (RA </a:t>
            </a:r>
            <a:r>
              <a:rPr lang="zh-TW" altLang="en-US" b="1" dirty="0"/>
              <a:t>註冊中心</a:t>
            </a:r>
            <a:r>
              <a:rPr lang="en-US" altLang="zh-TW" b="1" dirty="0"/>
              <a:t>) </a:t>
            </a:r>
            <a:r>
              <a:rPr lang="en-US" altLang="zh-TW" dirty="0"/>
              <a:t>to become a subscriber of a </a:t>
            </a:r>
            <a:r>
              <a:rPr lang="en-US" altLang="zh-TW" b="1" dirty="0"/>
              <a:t>credential service provider (CSP </a:t>
            </a:r>
            <a:r>
              <a:rPr lang="zh-TW" altLang="en-US" b="1" dirty="0"/>
              <a:t>證書服務提供者</a:t>
            </a:r>
            <a:r>
              <a:rPr lang="en-US" altLang="zh-TW" b="1" dirty="0"/>
              <a:t>)</a:t>
            </a:r>
            <a:r>
              <a:rPr lang="en-US" altLang="zh-TW" dirty="0"/>
              <a:t>. </a:t>
            </a:r>
          </a:p>
          <a:p>
            <a:pPr lvl="1"/>
            <a:r>
              <a:rPr lang="en-US" altLang="zh-TW" dirty="0"/>
              <a:t>The CSP issues some sort of </a:t>
            </a:r>
            <a:r>
              <a:rPr lang="en-US" altLang="zh-TW" b="1" dirty="0"/>
              <a:t>electronic credential </a:t>
            </a:r>
            <a:r>
              <a:rPr lang="en-US" altLang="zh-TW" dirty="0"/>
              <a:t>to the subscriber.</a:t>
            </a:r>
          </a:p>
          <a:p>
            <a:pPr lvl="1"/>
            <a:r>
              <a:rPr lang="en-US" altLang="zh-TW" dirty="0"/>
              <a:t>The credential can be </a:t>
            </a:r>
            <a:r>
              <a:rPr lang="en-US" altLang="zh-TW" b="1" dirty="0"/>
              <a:t>verified</a:t>
            </a:r>
            <a:r>
              <a:rPr lang="en-US" altLang="zh-TW" dirty="0"/>
              <a:t> when presented to the verifier in an authentication transaction.</a:t>
            </a:r>
            <a:endParaRPr lang="zh-TW" altLang="en-US" dirty="0"/>
          </a:p>
        </p:txBody>
      </p:sp>
      <p:sp>
        <p:nvSpPr>
          <p:cNvPr id="4" name="投影片編號版面配置區 3">
            <a:extLst>
              <a:ext uri="{FF2B5EF4-FFF2-40B4-BE49-F238E27FC236}">
                <a16:creationId xmlns:a16="http://schemas.microsoft.com/office/drawing/2014/main" id="{D526C8DA-6AC8-496C-A893-614478672A22}"/>
              </a:ext>
            </a:extLst>
          </p:cNvPr>
          <p:cNvSpPr>
            <a:spLocks noGrp="1"/>
          </p:cNvSpPr>
          <p:nvPr>
            <p:ph type="sldNum" sz="quarter" idx="12"/>
          </p:nvPr>
        </p:nvSpPr>
        <p:spPr/>
        <p:txBody>
          <a:bodyPr/>
          <a:lstStyle/>
          <a:p>
            <a:fld id="{06AFB70A-E524-49E4-8F5C-48BFBE4381EC}" type="slidenum">
              <a:rPr lang="en-US" altLang="zh-TW" smtClean="0"/>
              <a:pPr/>
              <a:t>4</a:t>
            </a:fld>
            <a:endParaRPr lang="en-US" altLang="zh-TW"/>
          </a:p>
        </p:txBody>
      </p:sp>
    </p:spTree>
    <p:extLst>
      <p:ext uri="{BB962C8B-B14F-4D97-AF65-F5344CB8AC3E}">
        <p14:creationId xmlns:p14="http://schemas.microsoft.com/office/powerpoint/2010/main" val="36526300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id="{8B70B4AE-A619-4B23-A2AF-21992CDC9EE5}"/>
              </a:ext>
            </a:extLst>
          </p:cNvPr>
          <p:cNvPicPr>
            <a:picLocks noChangeAspect="1"/>
          </p:cNvPicPr>
          <p:nvPr/>
        </p:nvPicPr>
        <p:blipFill>
          <a:blip r:embed="rId2"/>
          <a:stretch>
            <a:fillRect/>
          </a:stretch>
        </p:blipFill>
        <p:spPr>
          <a:xfrm>
            <a:off x="1847528" y="3441855"/>
            <a:ext cx="7222240" cy="3376553"/>
          </a:xfrm>
          <a:prstGeom prst="rect">
            <a:avLst/>
          </a:prstGeom>
        </p:spPr>
      </p:pic>
      <p:sp>
        <p:nvSpPr>
          <p:cNvPr id="2" name="標題 1">
            <a:extLst>
              <a:ext uri="{FF2B5EF4-FFF2-40B4-BE49-F238E27FC236}">
                <a16:creationId xmlns:a16="http://schemas.microsoft.com/office/drawing/2014/main" id="{4F6FA95C-8952-4456-A2B1-5AE67FFCF359}"/>
              </a:ext>
            </a:extLst>
          </p:cNvPr>
          <p:cNvSpPr>
            <a:spLocks noGrp="1"/>
          </p:cNvSpPr>
          <p:nvPr>
            <p:ph type="title"/>
          </p:nvPr>
        </p:nvSpPr>
        <p:spPr/>
        <p:txBody>
          <a:bodyPr/>
          <a:lstStyle/>
          <a:p>
            <a:r>
              <a:rPr lang="en-US" altLang="zh-TW" dirty="0"/>
              <a:t>Bloom Filter </a:t>
            </a:r>
            <a:r>
              <a:rPr lang="zh-TW" altLang="en-US" dirty="0"/>
              <a:t>誤判</a:t>
            </a:r>
          </a:p>
        </p:txBody>
      </p:sp>
      <p:sp>
        <p:nvSpPr>
          <p:cNvPr id="3" name="內容版面配置區 2">
            <a:extLst>
              <a:ext uri="{FF2B5EF4-FFF2-40B4-BE49-F238E27FC236}">
                <a16:creationId xmlns:a16="http://schemas.microsoft.com/office/drawing/2014/main" id="{859EAEE2-F2DA-4839-8C7A-9B694A038A42}"/>
              </a:ext>
            </a:extLst>
          </p:cNvPr>
          <p:cNvSpPr>
            <a:spLocks noGrp="1"/>
          </p:cNvSpPr>
          <p:nvPr>
            <p:ph idx="1"/>
          </p:nvPr>
        </p:nvSpPr>
        <p:spPr/>
        <p:txBody>
          <a:bodyPr/>
          <a:lstStyle/>
          <a:p>
            <a:r>
              <a:rPr lang="en-US" altLang="zh-TW" dirty="0"/>
              <a:t>False Positives </a:t>
            </a:r>
            <a:r>
              <a:rPr lang="zh-TW" altLang="en-US" dirty="0"/>
              <a:t>誤判：不同的密碼，產生相同的 </a:t>
            </a:r>
            <a:r>
              <a:rPr lang="en-US" altLang="zh-TW" dirty="0"/>
              <a:t>Hash Value</a:t>
            </a:r>
          </a:p>
          <a:p>
            <a:endParaRPr lang="en-US" altLang="zh-TW" dirty="0"/>
          </a:p>
          <a:p>
            <a:endParaRPr lang="en-US" altLang="zh-TW" dirty="0"/>
          </a:p>
          <a:p>
            <a:r>
              <a:rPr lang="zh-TW" altLang="en-US" dirty="0"/>
              <a:t>誤判機率</a:t>
            </a:r>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9B682324-0331-45E3-8BFE-66C5114BDD9A}"/>
              </a:ext>
            </a:extLst>
          </p:cNvPr>
          <p:cNvSpPr>
            <a:spLocks noGrp="1"/>
          </p:cNvSpPr>
          <p:nvPr>
            <p:ph type="sldNum" sz="quarter" idx="12"/>
          </p:nvPr>
        </p:nvSpPr>
        <p:spPr/>
        <p:txBody>
          <a:bodyPr/>
          <a:lstStyle/>
          <a:p>
            <a:fld id="{06AFB70A-E524-49E4-8F5C-48BFBE4381EC}" type="slidenum">
              <a:rPr lang="en-US" altLang="zh-TW" smtClean="0"/>
              <a:pPr/>
              <a:t>40</a:t>
            </a:fld>
            <a:endParaRPr lang="en-US" altLang="zh-TW"/>
          </a:p>
        </p:txBody>
      </p:sp>
      <p:pic>
        <p:nvPicPr>
          <p:cNvPr id="6" name="圖片 5">
            <a:extLst>
              <a:ext uri="{FF2B5EF4-FFF2-40B4-BE49-F238E27FC236}">
                <a16:creationId xmlns:a16="http://schemas.microsoft.com/office/drawing/2014/main" id="{3663F0B5-851C-4587-A28D-4FE8E8AEE2AB}"/>
              </a:ext>
            </a:extLst>
          </p:cNvPr>
          <p:cNvPicPr>
            <a:picLocks noChangeAspect="1"/>
          </p:cNvPicPr>
          <p:nvPr/>
        </p:nvPicPr>
        <p:blipFill>
          <a:blip r:embed="rId3"/>
          <a:stretch>
            <a:fillRect/>
          </a:stretch>
        </p:blipFill>
        <p:spPr>
          <a:xfrm>
            <a:off x="407368" y="2329594"/>
            <a:ext cx="11364911" cy="943107"/>
          </a:xfrm>
          <a:prstGeom prst="rect">
            <a:avLst/>
          </a:prstGeom>
        </p:spPr>
      </p:pic>
      <p:sp>
        <p:nvSpPr>
          <p:cNvPr id="7" name="矩形 6">
            <a:extLst>
              <a:ext uri="{FF2B5EF4-FFF2-40B4-BE49-F238E27FC236}">
                <a16:creationId xmlns:a16="http://schemas.microsoft.com/office/drawing/2014/main" id="{F4AF6392-1B85-46B2-B1BB-FEA4167DD901}"/>
              </a:ext>
            </a:extLst>
          </p:cNvPr>
          <p:cNvSpPr/>
          <p:nvPr/>
        </p:nvSpPr>
        <p:spPr>
          <a:xfrm>
            <a:off x="3287688" y="2761643"/>
            <a:ext cx="720080" cy="5567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56258BEB-4152-4851-ADB0-46D969150267}"/>
              </a:ext>
            </a:extLst>
          </p:cNvPr>
          <p:cNvSpPr/>
          <p:nvPr/>
        </p:nvSpPr>
        <p:spPr>
          <a:xfrm>
            <a:off x="11064552" y="2761643"/>
            <a:ext cx="720080" cy="5567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B7A77CA2-611A-4BEA-A8B6-0A233F39EDFE}"/>
              </a:ext>
            </a:extLst>
          </p:cNvPr>
          <p:cNvSpPr/>
          <p:nvPr/>
        </p:nvSpPr>
        <p:spPr>
          <a:xfrm>
            <a:off x="7248128" y="2761643"/>
            <a:ext cx="720080" cy="5567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E47B1CE3-E726-4549-9AD5-2CCB80C7DF9D}"/>
              </a:ext>
            </a:extLst>
          </p:cNvPr>
          <p:cNvSpPr/>
          <p:nvPr/>
        </p:nvSpPr>
        <p:spPr>
          <a:xfrm>
            <a:off x="11064552" y="2276872"/>
            <a:ext cx="720080" cy="5567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32410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1BEECE7-53E2-487C-99AC-DCB466DC53A8}"/>
              </a:ext>
            </a:extLst>
          </p:cNvPr>
          <p:cNvSpPr>
            <a:spLocks noGrp="1"/>
          </p:cNvSpPr>
          <p:nvPr>
            <p:ph type="sldNum" sz="quarter" idx="12"/>
          </p:nvPr>
        </p:nvSpPr>
        <p:spPr/>
        <p:txBody>
          <a:bodyPr/>
          <a:lstStyle/>
          <a:p>
            <a:fld id="{06AFB70A-E524-49E4-8F5C-48BFBE4381EC}" type="slidenum">
              <a:rPr lang="en-US" altLang="zh-TW" smtClean="0"/>
              <a:pPr/>
              <a:t>41</a:t>
            </a:fld>
            <a:endParaRPr lang="en-US" altLang="zh-TW"/>
          </a:p>
        </p:txBody>
      </p:sp>
      <p:pic>
        <p:nvPicPr>
          <p:cNvPr id="6" name="圖片 5">
            <a:extLst>
              <a:ext uri="{FF2B5EF4-FFF2-40B4-BE49-F238E27FC236}">
                <a16:creationId xmlns:a16="http://schemas.microsoft.com/office/drawing/2014/main" id="{ECF64EAE-D44D-4FDC-8C17-D3C8B7BBC911}"/>
              </a:ext>
            </a:extLst>
          </p:cNvPr>
          <p:cNvPicPr>
            <a:picLocks noChangeAspect="1"/>
          </p:cNvPicPr>
          <p:nvPr/>
        </p:nvPicPr>
        <p:blipFill>
          <a:blip r:embed="rId2"/>
          <a:stretch>
            <a:fillRect/>
          </a:stretch>
        </p:blipFill>
        <p:spPr>
          <a:xfrm>
            <a:off x="354152" y="44624"/>
            <a:ext cx="9126224" cy="6782747"/>
          </a:xfrm>
          <a:prstGeom prst="rect">
            <a:avLst/>
          </a:prstGeom>
        </p:spPr>
      </p:pic>
      <p:sp>
        <p:nvSpPr>
          <p:cNvPr id="2" name="文字方塊 1">
            <a:extLst>
              <a:ext uri="{FF2B5EF4-FFF2-40B4-BE49-F238E27FC236}">
                <a16:creationId xmlns:a16="http://schemas.microsoft.com/office/drawing/2014/main" id="{0B981DF4-2C1B-47E7-8109-6E112C533A80}"/>
              </a:ext>
            </a:extLst>
          </p:cNvPr>
          <p:cNvSpPr txBox="1"/>
          <p:nvPr/>
        </p:nvSpPr>
        <p:spPr>
          <a:xfrm>
            <a:off x="8526428" y="1916832"/>
            <a:ext cx="3042179" cy="1200329"/>
          </a:xfrm>
          <a:prstGeom prst="rect">
            <a:avLst/>
          </a:prstGeom>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TW" altLang="en-US" sz="2400" dirty="0"/>
              <a:t>加大 </a:t>
            </a:r>
            <a:r>
              <a:rPr lang="en-US" altLang="zh-TW" sz="2400" dirty="0"/>
              <a:t>Hash Table Size</a:t>
            </a:r>
          </a:p>
          <a:p>
            <a:r>
              <a:rPr lang="zh-TW" altLang="en-US" sz="2400" dirty="0"/>
              <a:t>和 </a:t>
            </a:r>
            <a:r>
              <a:rPr lang="en-US" altLang="zh-TW" sz="2400" dirty="0"/>
              <a:t>Hash Function </a:t>
            </a:r>
            <a:r>
              <a:rPr lang="zh-TW" altLang="en-US" sz="2400" dirty="0"/>
              <a:t>數量</a:t>
            </a:r>
            <a:endParaRPr lang="en-US" altLang="zh-TW" sz="2400" dirty="0"/>
          </a:p>
          <a:p>
            <a:r>
              <a:rPr lang="zh-TW" altLang="en-US" sz="2400" dirty="0"/>
              <a:t>可以降低誤判機率</a:t>
            </a:r>
          </a:p>
        </p:txBody>
      </p:sp>
    </p:spTree>
    <p:extLst>
      <p:ext uri="{BB962C8B-B14F-4D97-AF65-F5344CB8AC3E}">
        <p14:creationId xmlns:p14="http://schemas.microsoft.com/office/powerpoint/2010/main" val="2316479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6FA95C-8952-4456-A2B1-5AE67FFCF359}"/>
              </a:ext>
            </a:extLst>
          </p:cNvPr>
          <p:cNvSpPr>
            <a:spLocks noGrp="1"/>
          </p:cNvSpPr>
          <p:nvPr>
            <p:ph type="title"/>
          </p:nvPr>
        </p:nvSpPr>
        <p:spPr/>
        <p:txBody>
          <a:bodyPr/>
          <a:lstStyle/>
          <a:p>
            <a:r>
              <a:rPr lang="en-US" altLang="zh-TW" dirty="0"/>
              <a:t>Bloom Filter </a:t>
            </a:r>
            <a:r>
              <a:rPr lang="zh-TW" altLang="en-US" dirty="0"/>
              <a:t>優點</a:t>
            </a:r>
          </a:p>
        </p:txBody>
      </p:sp>
      <p:sp>
        <p:nvSpPr>
          <p:cNvPr id="3" name="內容版面配置區 2">
            <a:extLst>
              <a:ext uri="{FF2B5EF4-FFF2-40B4-BE49-F238E27FC236}">
                <a16:creationId xmlns:a16="http://schemas.microsoft.com/office/drawing/2014/main" id="{859EAEE2-F2DA-4839-8C7A-9B694A038A42}"/>
              </a:ext>
            </a:extLst>
          </p:cNvPr>
          <p:cNvSpPr>
            <a:spLocks noGrp="1"/>
          </p:cNvSpPr>
          <p:nvPr>
            <p:ph idx="1"/>
          </p:nvPr>
        </p:nvSpPr>
        <p:spPr/>
        <p:txBody>
          <a:bodyPr/>
          <a:lstStyle/>
          <a:p>
            <a:r>
              <a:rPr lang="zh-TW" altLang="en-US" dirty="0"/>
              <a:t>省空間</a:t>
            </a:r>
            <a:endParaRPr lang="en-US" altLang="zh-TW" dirty="0"/>
          </a:p>
          <a:p>
            <a:pPr lvl="1"/>
            <a:r>
              <a:rPr lang="en-US" altLang="zh-TW" dirty="0"/>
              <a:t>Hash table </a:t>
            </a:r>
            <a:r>
              <a:rPr lang="zh-TW" altLang="en-US" dirty="0"/>
              <a:t>儲存 </a:t>
            </a:r>
            <a:r>
              <a:rPr lang="en-US" altLang="zh-TW" dirty="0"/>
              <a:t>1 </a:t>
            </a:r>
            <a:r>
              <a:rPr lang="zh-TW" altLang="en-US" dirty="0"/>
              <a:t>個字只用 </a:t>
            </a:r>
            <a:r>
              <a:rPr lang="en-US" altLang="zh-TW" dirty="0"/>
              <a:t>k </a:t>
            </a:r>
            <a:r>
              <a:rPr lang="zh-TW" altLang="en-US" dirty="0"/>
              <a:t>個 </a:t>
            </a:r>
            <a:r>
              <a:rPr lang="en-US" altLang="zh-TW" dirty="0"/>
              <a:t>Bit</a:t>
            </a:r>
            <a:r>
              <a:rPr lang="zh-TW" altLang="en-US" dirty="0"/>
              <a:t>，不需儲存整個字典</a:t>
            </a:r>
            <a:endParaRPr lang="en-US" altLang="zh-TW" dirty="0"/>
          </a:p>
          <a:p>
            <a:pPr lvl="2"/>
            <a:r>
              <a:rPr lang="en-US" altLang="zh-TW" dirty="0"/>
              <a:t>If we choose six hash functions, the required ratio is R = 9.6. Therefore, we need a hash table of 9.6 * 106 bits or about 1.2 MB of storage.</a:t>
            </a:r>
          </a:p>
          <a:p>
            <a:pPr lvl="2"/>
            <a:r>
              <a:rPr lang="en-US" altLang="zh-TW" dirty="0"/>
              <a:t>In contrast, storage of the entire dictionary would require on the order of 8 MB. Thus, we achieve a compression of almost a factor of 7. </a:t>
            </a:r>
          </a:p>
          <a:p>
            <a:r>
              <a:rPr lang="zh-TW" altLang="en-US" dirty="0"/>
              <a:t>速度快</a:t>
            </a:r>
            <a:endParaRPr lang="en-US" altLang="zh-TW" dirty="0"/>
          </a:p>
          <a:p>
            <a:pPr lvl="1"/>
            <a:r>
              <a:rPr lang="en-US" altLang="zh-TW" dirty="0"/>
              <a:t>Hash function </a:t>
            </a:r>
            <a:r>
              <a:rPr lang="zh-TW" altLang="en-US" dirty="0"/>
              <a:t>的計算速度比搜尋快得多</a:t>
            </a:r>
            <a:endParaRPr lang="en-US" altLang="zh-TW" dirty="0"/>
          </a:p>
          <a:p>
            <a:pPr lvl="2"/>
            <a:r>
              <a:rPr lang="en-US" altLang="zh-TW" dirty="0"/>
              <a:t>Password checking involves the straightforward calculation of six hash functions and is independent of the size of the dictionary,</a:t>
            </a:r>
          </a:p>
          <a:p>
            <a:pPr lvl="2"/>
            <a:r>
              <a:rPr lang="en-US" altLang="zh-TW" dirty="0"/>
              <a:t>Whereas with the use of the full dictionary, there is substantial searching</a:t>
            </a:r>
            <a:endParaRPr lang="zh-TW" altLang="en-US" dirty="0"/>
          </a:p>
        </p:txBody>
      </p:sp>
      <p:sp>
        <p:nvSpPr>
          <p:cNvPr id="4" name="投影片編號版面配置區 3">
            <a:extLst>
              <a:ext uri="{FF2B5EF4-FFF2-40B4-BE49-F238E27FC236}">
                <a16:creationId xmlns:a16="http://schemas.microsoft.com/office/drawing/2014/main" id="{9B682324-0331-45E3-8BFE-66C5114BDD9A}"/>
              </a:ext>
            </a:extLst>
          </p:cNvPr>
          <p:cNvSpPr>
            <a:spLocks noGrp="1"/>
          </p:cNvSpPr>
          <p:nvPr>
            <p:ph type="sldNum" sz="quarter" idx="12"/>
          </p:nvPr>
        </p:nvSpPr>
        <p:spPr/>
        <p:txBody>
          <a:bodyPr/>
          <a:lstStyle/>
          <a:p>
            <a:fld id="{06AFB70A-E524-49E4-8F5C-48BFBE4381EC}" type="slidenum">
              <a:rPr lang="en-US" altLang="zh-TW" smtClean="0"/>
              <a:pPr/>
              <a:t>42</a:t>
            </a:fld>
            <a:endParaRPr lang="en-US" altLang="zh-TW"/>
          </a:p>
        </p:txBody>
      </p:sp>
    </p:spTree>
    <p:extLst>
      <p:ext uri="{BB962C8B-B14F-4D97-AF65-F5344CB8AC3E}">
        <p14:creationId xmlns:p14="http://schemas.microsoft.com/office/powerpoint/2010/main" val="40890933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823A29E-9657-4AFF-ABE4-A177495AA463}"/>
              </a:ext>
            </a:extLst>
          </p:cNvPr>
          <p:cNvSpPr>
            <a:spLocks noGrp="1"/>
          </p:cNvSpPr>
          <p:nvPr>
            <p:ph type="sldNum" sz="quarter" idx="12"/>
          </p:nvPr>
        </p:nvSpPr>
        <p:spPr/>
        <p:txBody>
          <a:bodyPr/>
          <a:lstStyle/>
          <a:p>
            <a:fld id="{06AFB70A-E524-49E4-8F5C-48BFBE4381EC}" type="slidenum">
              <a:rPr lang="en-US" altLang="zh-TW" smtClean="0"/>
              <a:pPr/>
              <a:t>43</a:t>
            </a:fld>
            <a:endParaRPr lang="en-US" altLang="zh-TW"/>
          </a:p>
        </p:txBody>
      </p:sp>
      <p:sp>
        <p:nvSpPr>
          <p:cNvPr id="5" name="標題 4">
            <a:extLst>
              <a:ext uri="{FF2B5EF4-FFF2-40B4-BE49-F238E27FC236}">
                <a16:creationId xmlns:a16="http://schemas.microsoft.com/office/drawing/2014/main" id="{08171971-30EA-4A00-AA7E-23A8BEDEEE82}"/>
              </a:ext>
            </a:extLst>
          </p:cNvPr>
          <p:cNvSpPr>
            <a:spLocks noGrp="1"/>
          </p:cNvSpPr>
          <p:nvPr>
            <p:ph type="title"/>
          </p:nvPr>
        </p:nvSpPr>
        <p:spPr/>
        <p:txBody>
          <a:bodyPr/>
          <a:lstStyle/>
          <a:p>
            <a:r>
              <a:rPr lang="en-US" altLang="zh-TW" dirty="0"/>
              <a:t>Token-Based Authentication</a:t>
            </a:r>
            <a:endParaRPr lang="zh-TW" altLang="en-US" dirty="0"/>
          </a:p>
        </p:txBody>
      </p:sp>
      <p:pic>
        <p:nvPicPr>
          <p:cNvPr id="7" name="圖片 6">
            <a:extLst>
              <a:ext uri="{FF2B5EF4-FFF2-40B4-BE49-F238E27FC236}">
                <a16:creationId xmlns:a16="http://schemas.microsoft.com/office/drawing/2014/main" id="{4031A3D9-7A4F-416E-9F09-ACB7BF0DA6E0}"/>
              </a:ext>
            </a:extLst>
          </p:cNvPr>
          <p:cNvPicPr>
            <a:picLocks noChangeAspect="1"/>
          </p:cNvPicPr>
          <p:nvPr/>
        </p:nvPicPr>
        <p:blipFill>
          <a:blip r:embed="rId2"/>
          <a:stretch>
            <a:fillRect/>
          </a:stretch>
        </p:blipFill>
        <p:spPr>
          <a:xfrm>
            <a:off x="0" y="1628800"/>
            <a:ext cx="12192000" cy="3389376"/>
          </a:xfrm>
          <a:prstGeom prst="rect">
            <a:avLst/>
          </a:prstGeom>
        </p:spPr>
      </p:pic>
      <p:pic>
        <p:nvPicPr>
          <p:cNvPr id="11" name="圖片 10">
            <a:extLst>
              <a:ext uri="{FF2B5EF4-FFF2-40B4-BE49-F238E27FC236}">
                <a16:creationId xmlns:a16="http://schemas.microsoft.com/office/drawing/2014/main" id="{D5F43045-F8FC-4CA3-A6D2-7CF16FB7B691}"/>
              </a:ext>
            </a:extLst>
          </p:cNvPr>
          <p:cNvPicPr>
            <a:picLocks noChangeAspect="1"/>
          </p:cNvPicPr>
          <p:nvPr/>
        </p:nvPicPr>
        <p:blipFill>
          <a:blip r:embed="rId3"/>
          <a:stretch>
            <a:fillRect/>
          </a:stretch>
        </p:blipFill>
        <p:spPr>
          <a:xfrm>
            <a:off x="8256240" y="72200"/>
            <a:ext cx="2952328" cy="2185301"/>
          </a:xfrm>
          <a:prstGeom prst="rect">
            <a:avLst/>
          </a:prstGeom>
        </p:spPr>
      </p:pic>
      <p:pic>
        <p:nvPicPr>
          <p:cNvPr id="13" name="圖片 12">
            <a:extLst>
              <a:ext uri="{FF2B5EF4-FFF2-40B4-BE49-F238E27FC236}">
                <a16:creationId xmlns:a16="http://schemas.microsoft.com/office/drawing/2014/main" id="{6104F760-2A84-4D0B-8919-B691DFED3F52}"/>
              </a:ext>
            </a:extLst>
          </p:cNvPr>
          <p:cNvPicPr>
            <a:picLocks noChangeAspect="1"/>
          </p:cNvPicPr>
          <p:nvPr/>
        </p:nvPicPr>
        <p:blipFill>
          <a:blip r:embed="rId4"/>
          <a:stretch>
            <a:fillRect/>
          </a:stretch>
        </p:blipFill>
        <p:spPr>
          <a:xfrm>
            <a:off x="263352" y="5097213"/>
            <a:ext cx="2743200" cy="1760787"/>
          </a:xfrm>
          <a:prstGeom prst="rect">
            <a:avLst/>
          </a:prstGeom>
        </p:spPr>
      </p:pic>
      <p:pic>
        <p:nvPicPr>
          <p:cNvPr id="15" name="圖片 14">
            <a:extLst>
              <a:ext uri="{FF2B5EF4-FFF2-40B4-BE49-F238E27FC236}">
                <a16:creationId xmlns:a16="http://schemas.microsoft.com/office/drawing/2014/main" id="{6F6B61FC-0FAC-469E-A20D-20A6B1959588}"/>
              </a:ext>
            </a:extLst>
          </p:cNvPr>
          <p:cNvPicPr>
            <a:picLocks noChangeAspect="1"/>
          </p:cNvPicPr>
          <p:nvPr/>
        </p:nvPicPr>
        <p:blipFill>
          <a:blip r:embed="rId5"/>
          <a:stretch>
            <a:fillRect/>
          </a:stretch>
        </p:blipFill>
        <p:spPr>
          <a:xfrm>
            <a:off x="3250458" y="5044081"/>
            <a:ext cx="3460469" cy="1813919"/>
          </a:xfrm>
          <a:prstGeom prst="rect">
            <a:avLst/>
          </a:prstGeom>
        </p:spPr>
      </p:pic>
      <p:pic>
        <p:nvPicPr>
          <p:cNvPr id="17" name="圖片 16">
            <a:extLst>
              <a:ext uri="{FF2B5EF4-FFF2-40B4-BE49-F238E27FC236}">
                <a16:creationId xmlns:a16="http://schemas.microsoft.com/office/drawing/2014/main" id="{F25728E8-89A3-4770-A4B1-7AFF83FCCEED}"/>
              </a:ext>
            </a:extLst>
          </p:cNvPr>
          <p:cNvPicPr>
            <a:picLocks noChangeAspect="1"/>
          </p:cNvPicPr>
          <p:nvPr/>
        </p:nvPicPr>
        <p:blipFill>
          <a:blip r:embed="rId6"/>
          <a:stretch>
            <a:fillRect/>
          </a:stretch>
        </p:blipFill>
        <p:spPr>
          <a:xfrm>
            <a:off x="7824192" y="4362311"/>
            <a:ext cx="4425889" cy="2495689"/>
          </a:xfrm>
          <a:prstGeom prst="rect">
            <a:avLst/>
          </a:prstGeom>
        </p:spPr>
      </p:pic>
      <p:sp>
        <p:nvSpPr>
          <p:cNvPr id="2" name="文字方塊 1">
            <a:extLst>
              <a:ext uri="{FF2B5EF4-FFF2-40B4-BE49-F238E27FC236}">
                <a16:creationId xmlns:a16="http://schemas.microsoft.com/office/drawing/2014/main" id="{859A987E-32D0-4C41-A135-876C1C94FDE4}"/>
              </a:ext>
            </a:extLst>
          </p:cNvPr>
          <p:cNvSpPr txBox="1"/>
          <p:nvPr/>
        </p:nvSpPr>
        <p:spPr>
          <a:xfrm>
            <a:off x="1631504" y="2636912"/>
            <a:ext cx="1107996" cy="369332"/>
          </a:xfrm>
          <a:prstGeom prst="rect">
            <a:avLst/>
          </a:prstGeom>
          <a:noFill/>
        </p:spPr>
        <p:txBody>
          <a:bodyPr wrap="none" rtlCol="0">
            <a:spAutoFit/>
          </a:bodyPr>
          <a:lstStyle/>
          <a:p>
            <a:r>
              <a:rPr lang="zh-TW" altLang="en-US" dirty="0">
                <a:solidFill>
                  <a:srgbClr val="FF0000"/>
                </a:solidFill>
                <a:latin typeface="微軟正黑體" panose="020B0604030504040204" pitchFamily="34" charset="-120"/>
                <a:ea typeface="微軟正黑體" panose="020B0604030504040204" pitchFamily="34" charset="-120"/>
              </a:rPr>
              <a:t>浮雕紙卡</a:t>
            </a:r>
          </a:p>
        </p:txBody>
      </p:sp>
      <p:sp>
        <p:nvSpPr>
          <p:cNvPr id="10" name="文字方塊 9">
            <a:extLst>
              <a:ext uri="{FF2B5EF4-FFF2-40B4-BE49-F238E27FC236}">
                <a16:creationId xmlns:a16="http://schemas.microsoft.com/office/drawing/2014/main" id="{1DAF08EE-106B-4C8C-8DF3-AEEF904CBA9C}"/>
              </a:ext>
            </a:extLst>
          </p:cNvPr>
          <p:cNvSpPr txBox="1"/>
          <p:nvPr/>
        </p:nvSpPr>
        <p:spPr>
          <a:xfrm>
            <a:off x="1993285" y="3059668"/>
            <a:ext cx="646331" cy="369332"/>
          </a:xfrm>
          <a:prstGeom prst="rect">
            <a:avLst/>
          </a:prstGeom>
          <a:noFill/>
        </p:spPr>
        <p:txBody>
          <a:bodyPr wrap="none" rtlCol="0">
            <a:spAutoFit/>
          </a:bodyPr>
          <a:lstStyle/>
          <a:p>
            <a:r>
              <a:rPr lang="zh-TW" altLang="en-US" dirty="0">
                <a:solidFill>
                  <a:srgbClr val="FF0000"/>
                </a:solidFill>
                <a:latin typeface="微軟正黑體" panose="020B0604030504040204" pitchFamily="34" charset="-120"/>
                <a:ea typeface="微軟正黑體" panose="020B0604030504040204" pitchFamily="34" charset="-120"/>
              </a:rPr>
              <a:t>磁條</a:t>
            </a:r>
          </a:p>
        </p:txBody>
      </p:sp>
      <p:sp>
        <p:nvSpPr>
          <p:cNvPr id="12" name="文字方塊 11">
            <a:extLst>
              <a:ext uri="{FF2B5EF4-FFF2-40B4-BE49-F238E27FC236}">
                <a16:creationId xmlns:a16="http://schemas.microsoft.com/office/drawing/2014/main" id="{AD800EEB-8EAE-470C-9BB2-958A32AF88AA}"/>
              </a:ext>
            </a:extLst>
          </p:cNvPr>
          <p:cNvSpPr txBox="1"/>
          <p:nvPr/>
        </p:nvSpPr>
        <p:spPr>
          <a:xfrm>
            <a:off x="1346954" y="3508037"/>
            <a:ext cx="877163" cy="369332"/>
          </a:xfrm>
          <a:prstGeom prst="rect">
            <a:avLst/>
          </a:prstGeom>
          <a:noFill/>
        </p:spPr>
        <p:txBody>
          <a:bodyPr wrap="none" rtlCol="0">
            <a:spAutoFit/>
          </a:bodyPr>
          <a:lstStyle/>
          <a:p>
            <a:r>
              <a:rPr lang="zh-TW" altLang="en-US" dirty="0">
                <a:solidFill>
                  <a:srgbClr val="FF0000"/>
                </a:solidFill>
                <a:latin typeface="微軟正黑體" panose="020B0604030504040204" pitchFamily="34" charset="-120"/>
                <a:ea typeface="微軟正黑體" panose="020B0604030504040204" pitchFamily="34" charset="-120"/>
              </a:rPr>
              <a:t>記憶卡</a:t>
            </a:r>
          </a:p>
        </p:txBody>
      </p:sp>
      <p:sp>
        <p:nvSpPr>
          <p:cNvPr id="14" name="文字方塊 13">
            <a:extLst>
              <a:ext uri="{FF2B5EF4-FFF2-40B4-BE49-F238E27FC236}">
                <a16:creationId xmlns:a16="http://schemas.microsoft.com/office/drawing/2014/main" id="{4A5F70BC-9DA1-4149-AD92-53E0C37B9181}"/>
              </a:ext>
            </a:extLst>
          </p:cNvPr>
          <p:cNvSpPr txBox="1"/>
          <p:nvPr/>
        </p:nvSpPr>
        <p:spPr>
          <a:xfrm>
            <a:off x="1439287" y="3933056"/>
            <a:ext cx="877163" cy="369332"/>
          </a:xfrm>
          <a:prstGeom prst="rect">
            <a:avLst/>
          </a:prstGeom>
          <a:noFill/>
        </p:spPr>
        <p:txBody>
          <a:bodyPr wrap="none" rtlCol="0">
            <a:spAutoFit/>
          </a:bodyPr>
          <a:lstStyle/>
          <a:p>
            <a:r>
              <a:rPr lang="zh-TW" altLang="en-US" dirty="0">
                <a:solidFill>
                  <a:srgbClr val="FF0000"/>
                </a:solidFill>
                <a:latin typeface="微軟正黑體" panose="020B0604030504040204" pitchFamily="34" charset="-120"/>
                <a:ea typeface="微軟正黑體" panose="020B0604030504040204" pitchFamily="34" charset="-120"/>
              </a:rPr>
              <a:t>智慧卡</a:t>
            </a:r>
          </a:p>
        </p:txBody>
      </p:sp>
      <p:sp>
        <p:nvSpPr>
          <p:cNvPr id="16" name="文字方塊 15">
            <a:extLst>
              <a:ext uri="{FF2B5EF4-FFF2-40B4-BE49-F238E27FC236}">
                <a16:creationId xmlns:a16="http://schemas.microsoft.com/office/drawing/2014/main" id="{52C55BC4-CF13-47C2-B1FB-070B802900C7}"/>
              </a:ext>
            </a:extLst>
          </p:cNvPr>
          <p:cNvSpPr txBox="1"/>
          <p:nvPr/>
        </p:nvSpPr>
        <p:spPr>
          <a:xfrm>
            <a:off x="1891660" y="4293096"/>
            <a:ext cx="1107996" cy="646331"/>
          </a:xfrm>
          <a:prstGeom prst="rect">
            <a:avLst/>
          </a:prstGeom>
          <a:noFill/>
        </p:spPr>
        <p:txBody>
          <a:bodyPr wrap="none" rtlCol="0">
            <a:spAutoFit/>
          </a:bodyPr>
          <a:lstStyle/>
          <a:p>
            <a:r>
              <a:rPr lang="zh-TW" altLang="en-US" dirty="0">
                <a:solidFill>
                  <a:srgbClr val="FF0000"/>
                </a:solidFill>
                <a:latin typeface="微軟正黑體" panose="020B0604030504040204" pitchFamily="34" charset="-120"/>
                <a:ea typeface="微軟正黑體" panose="020B0604030504040204" pitchFamily="34" charset="-120"/>
              </a:rPr>
              <a:t>接觸式</a:t>
            </a:r>
            <a:endParaRPr lang="en-US" altLang="zh-TW" dirty="0">
              <a:solidFill>
                <a:srgbClr val="FF0000"/>
              </a:solidFill>
              <a:latin typeface="微軟正黑體" panose="020B0604030504040204" pitchFamily="34" charset="-120"/>
              <a:ea typeface="微軟正黑體" panose="020B0604030504040204" pitchFamily="34" charset="-120"/>
            </a:endParaRPr>
          </a:p>
          <a:p>
            <a:r>
              <a:rPr lang="zh-TW" altLang="en-US" dirty="0">
                <a:solidFill>
                  <a:srgbClr val="FF0000"/>
                </a:solidFill>
                <a:latin typeface="微軟正黑體" panose="020B0604030504040204" pitchFamily="34" charset="-120"/>
                <a:ea typeface="微軟正黑體" panose="020B0604030504040204" pitchFamily="34" charset="-120"/>
              </a:rPr>
              <a:t>非接觸式</a:t>
            </a:r>
          </a:p>
        </p:txBody>
      </p:sp>
    </p:spTree>
    <p:extLst>
      <p:ext uri="{BB962C8B-B14F-4D97-AF65-F5344CB8AC3E}">
        <p14:creationId xmlns:p14="http://schemas.microsoft.com/office/powerpoint/2010/main" val="3115162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6E64289C-AD6A-4ABB-B8D3-989331E0F247}"/>
              </a:ext>
            </a:extLst>
          </p:cNvPr>
          <p:cNvSpPr>
            <a:spLocks noGrp="1"/>
          </p:cNvSpPr>
          <p:nvPr>
            <p:ph type="title"/>
          </p:nvPr>
        </p:nvSpPr>
        <p:spPr/>
        <p:txBody>
          <a:bodyPr/>
          <a:lstStyle/>
          <a:p>
            <a:r>
              <a:rPr lang="en-US" altLang="zh-TW" dirty="0"/>
              <a:t>Memory Cards</a:t>
            </a:r>
            <a:endParaRPr lang="zh-TW" altLang="en-US" dirty="0"/>
          </a:p>
        </p:txBody>
      </p:sp>
      <p:sp>
        <p:nvSpPr>
          <p:cNvPr id="6" name="內容版面配置區 5">
            <a:extLst>
              <a:ext uri="{FF2B5EF4-FFF2-40B4-BE49-F238E27FC236}">
                <a16:creationId xmlns:a16="http://schemas.microsoft.com/office/drawing/2014/main" id="{2B8E341A-592F-47D2-92DE-74C0DF16017B}"/>
              </a:ext>
            </a:extLst>
          </p:cNvPr>
          <p:cNvSpPr>
            <a:spLocks noGrp="1"/>
          </p:cNvSpPr>
          <p:nvPr>
            <p:ph idx="1"/>
          </p:nvPr>
        </p:nvSpPr>
        <p:spPr/>
        <p:txBody>
          <a:bodyPr>
            <a:normAutofit fontScale="92500" lnSpcReduction="20000"/>
          </a:bodyPr>
          <a:lstStyle/>
          <a:p>
            <a:r>
              <a:rPr lang="en-US" altLang="zh-TW" dirty="0"/>
              <a:t>Can store but do not process data</a:t>
            </a:r>
          </a:p>
          <a:p>
            <a:r>
              <a:rPr lang="en-US" altLang="zh-TW" dirty="0"/>
              <a:t>The most common is the magnetic stripe card </a:t>
            </a:r>
            <a:r>
              <a:rPr lang="zh-TW" altLang="en-US" dirty="0"/>
              <a:t>磁條卡</a:t>
            </a:r>
            <a:endParaRPr lang="en-US" altLang="zh-TW" dirty="0"/>
          </a:p>
          <a:p>
            <a:r>
              <a:rPr lang="en-US" altLang="zh-TW" dirty="0"/>
              <a:t>Can include an internal electronic memory</a:t>
            </a:r>
          </a:p>
          <a:p>
            <a:r>
              <a:rPr lang="en-US" altLang="zh-TW" dirty="0"/>
              <a:t>Can be used alone for physical access</a:t>
            </a:r>
          </a:p>
          <a:p>
            <a:pPr lvl="1"/>
            <a:r>
              <a:rPr lang="en-US" altLang="zh-TW" dirty="0"/>
              <a:t>Hotel room</a:t>
            </a:r>
          </a:p>
          <a:p>
            <a:pPr lvl="1"/>
            <a:r>
              <a:rPr lang="en-US" altLang="zh-TW" dirty="0"/>
              <a:t>ATM</a:t>
            </a:r>
          </a:p>
          <a:p>
            <a:r>
              <a:rPr lang="en-US" altLang="zh-TW" dirty="0"/>
              <a:t>Provides significantly greater security when combined with a password or PIN </a:t>
            </a:r>
          </a:p>
          <a:p>
            <a:r>
              <a:rPr lang="en-US" altLang="zh-TW" dirty="0"/>
              <a:t>Drawbacks of memory cards include:</a:t>
            </a:r>
          </a:p>
          <a:p>
            <a:pPr lvl="1"/>
            <a:r>
              <a:rPr lang="en-US" altLang="zh-TW" dirty="0"/>
              <a:t>Requires a special reader </a:t>
            </a:r>
            <a:r>
              <a:rPr lang="zh-TW" altLang="en-US" dirty="0"/>
              <a:t>讀卡機</a:t>
            </a:r>
            <a:endParaRPr lang="en-US" altLang="zh-TW" dirty="0"/>
          </a:p>
          <a:p>
            <a:pPr lvl="1"/>
            <a:r>
              <a:rPr lang="en-US" altLang="zh-TW" dirty="0"/>
              <a:t>Loss of token</a:t>
            </a:r>
          </a:p>
          <a:p>
            <a:pPr lvl="1"/>
            <a:r>
              <a:rPr lang="en-US" altLang="zh-TW" dirty="0"/>
              <a:t>User dissatisfaction</a:t>
            </a:r>
          </a:p>
          <a:p>
            <a:endParaRPr lang="zh-TW" altLang="en-US" dirty="0"/>
          </a:p>
        </p:txBody>
      </p:sp>
      <p:sp>
        <p:nvSpPr>
          <p:cNvPr id="2" name="投影片編號版面配置區 1">
            <a:extLst>
              <a:ext uri="{FF2B5EF4-FFF2-40B4-BE49-F238E27FC236}">
                <a16:creationId xmlns:a16="http://schemas.microsoft.com/office/drawing/2014/main" id="{18C670C0-0283-4C6E-96F2-6E628EBBFFBF}"/>
              </a:ext>
            </a:extLst>
          </p:cNvPr>
          <p:cNvSpPr>
            <a:spLocks noGrp="1"/>
          </p:cNvSpPr>
          <p:nvPr>
            <p:ph type="sldNum" sz="quarter" idx="12"/>
          </p:nvPr>
        </p:nvSpPr>
        <p:spPr/>
        <p:txBody>
          <a:bodyPr/>
          <a:lstStyle/>
          <a:p>
            <a:fld id="{0BC55746-04A1-42DC-A0BC-1E09A8E18DBD}" type="slidenum">
              <a:rPr lang="en-US" altLang="zh-TW" smtClean="0"/>
              <a:pPr/>
              <a:t>44</a:t>
            </a:fld>
            <a:endParaRPr lang="en-US" altLang="zh-TW"/>
          </a:p>
        </p:txBody>
      </p:sp>
    </p:spTree>
    <p:extLst>
      <p:ext uri="{BB962C8B-B14F-4D97-AF65-F5344CB8AC3E}">
        <p14:creationId xmlns:p14="http://schemas.microsoft.com/office/powerpoint/2010/main" val="39973354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圖片 26">
            <a:extLst>
              <a:ext uri="{FF2B5EF4-FFF2-40B4-BE49-F238E27FC236}">
                <a16:creationId xmlns:a16="http://schemas.microsoft.com/office/drawing/2014/main" id="{9ED623A8-36BB-465D-A4F7-481700A71252}"/>
              </a:ext>
            </a:extLst>
          </p:cNvPr>
          <p:cNvPicPr>
            <a:picLocks noChangeAspect="1"/>
          </p:cNvPicPr>
          <p:nvPr/>
        </p:nvPicPr>
        <p:blipFill>
          <a:blip r:embed="rId2"/>
          <a:stretch>
            <a:fillRect/>
          </a:stretch>
        </p:blipFill>
        <p:spPr>
          <a:xfrm>
            <a:off x="8760296" y="2949655"/>
            <a:ext cx="1896606" cy="3771820"/>
          </a:xfrm>
          <a:prstGeom prst="rect">
            <a:avLst/>
          </a:prstGeom>
        </p:spPr>
      </p:pic>
      <p:sp>
        <p:nvSpPr>
          <p:cNvPr id="2" name="標題 1">
            <a:extLst>
              <a:ext uri="{FF2B5EF4-FFF2-40B4-BE49-F238E27FC236}">
                <a16:creationId xmlns:a16="http://schemas.microsoft.com/office/drawing/2014/main" id="{E268D0D9-1282-4C98-9508-1A179172D2EF}"/>
              </a:ext>
            </a:extLst>
          </p:cNvPr>
          <p:cNvSpPr>
            <a:spLocks noGrp="1"/>
          </p:cNvSpPr>
          <p:nvPr>
            <p:ph type="title"/>
          </p:nvPr>
        </p:nvSpPr>
        <p:spPr/>
        <p:txBody>
          <a:bodyPr/>
          <a:lstStyle/>
          <a:p>
            <a:r>
              <a:rPr lang="en-US" altLang="zh-TW" dirty="0"/>
              <a:t>Smart Tokens</a:t>
            </a:r>
            <a:endParaRPr lang="zh-TW" altLang="en-US" dirty="0"/>
          </a:p>
        </p:txBody>
      </p:sp>
      <p:sp>
        <p:nvSpPr>
          <p:cNvPr id="7" name="內容版面配置區 6">
            <a:extLst>
              <a:ext uri="{FF2B5EF4-FFF2-40B4-BE49-F238E27FC236}">
                <a16:creationId xmlns:a16="http://schemas.microsoft.com/office/drawing/2014/main" id="{D431C25A-A668-4889-8D91-5BE10AF9AB78}"/>
              </a:ext>
            </a:extLst>
          </p:cNvPr>
          <p:cNvSpPr>
            <a:spLocks noGrp="1"/>
          </p:cNvSpPr>
          <p:nvPr>
            <p:ph idx="1"/>
          </p:nvPr>
        </p:nvSpPr>
        <p:spPr/>
        <p:txBody>
          <a:bodyPr>
            <a:normAutofit fontScale="92500" lnSpcReduction="20000"/>
          </a:bodyPr>
          <a:lstStyle/>
          <a:p>
            <a:r>
              <a:rPr lang="en-US" altLang="zh-TW" dirty="0"/>
              <a:t>Physical characteristics</a:t>
            </a:r>
          </a:p>
          <a:p>
            <a:pPr lvl="1"/>
            <a:r>
              <a:rPr lang="en-US" altLang="zh-TW" dirty="0"/>
              <a:t>Include an embedded microprocessor</a:t>
            </a:r>
          </a:p>
          <a:p>
            <a:pPr lvl="1"/>
            <a:r>
              <a:rPr lang="en-US" altLang="zh-TW" dirty="0"/>
              <a:t>A smart token that looks like a bank card</a:t>
            </a:r>
          </a:p>
          <a:p>
            <a:pPr lvl="1"/>
            <a:r>
              <a:rPr lang="en-US" altLang="zh-TW" dirty="0"/>
              <a:t>Can look like calculators, keys, small portable objects</a:t>
            </a:r>
          </a:p>
          <a:p>
            <a:r>
              <a:rPr lang="en-US" altLang="zh-TW" dirty="0"/>
              <a:t>User interface</a:t>
            </a:r>
          </a:p>
          <a:p>
            <a:pPr lvl="1"/>
            <a:r>
              <a:rPr lang="en-US" altLang="zh-TW" dirty="0"/>
              <a:t>Manual interfaces include a keypad and display for human/token interaction</a:t>
            </a:r>
          </a:p>
          <a:p>
            <a:r>
              <a:rPr lang="en-US" altLang="zh-TW" dirty="0"/>
              <a:t>Electronic interface</a:t>
            </a:r>
          </a:p>
          <a:p>
            <a:pPr lvl="1"/>
            <a:r>
              <a:rPr lang="en-US" altLang="zh-TW" dirty="0"/>
              <a:t>Contact and contactless interfaces</a:t>
            </a:r>
          </a:p>
          <a:p>
            <a:r>
              <a:rPr lang="en-US" altLang="zh-TW" dirty="0"/>
              <a:t>Authentication protocol:</a:t>
            </a:r>
          </a:p>
          <a:p>
            <a:pPr lvl="1"/>
            <a:r>
              <a:rPr lang="en-US" altLang="zh-TW" dirty="0"/>
              <a:t>Static</a:t>
            </a:r>
          </a:p>
          <a:p>
            <a:pPr lvl="1"/>
            <a:r>
              <a:rPr lang="en-US" altLang="zh-TW" dirty="0"/>
              <a:t>Dynamic password generator</a:t>
            </a:r>
          </a:p>
          <a:p>
            <a:pPr lvl="1"/>
            <a:r>
              <a:rPr lang="en-US" altLang="zh-TW" dirty="0"/>
              <a:t>Challenge-response </a:t>
            </a:r>
          </a:p>
          <a:p>
            <a:endParaRPr lang="zh-TW" altLang="en-US" dirty="0"/>
          </a:p>
        </p:txBody>
      </p:sp>
      <p:sp>
        <p:nvSpPr>
          <p:cNvPr id="4" name="投影片編號版面配置區 3">
            <a:extLst>
              <a:ext uri="{FF2B5EF4-FFF2-40B4-BE49-F238E27FC236}">
                <a16:creationId xmlns:a16="http://schemas.microsoft.com/office/drawing/2014/main" id="{0F80C513-3E8C-4F40-83E5-D6E1225F4070}"/>
              </a:ext>
            </a:extLst>
          </p:cNvPr>
          <p:cNvSpPr>
            <a:spLocks noGrp="1"/>
          </p:cNvSpPr>
          <p:nvPr>
            <p:ph type="sldNum" sz="quarter" idx="12"/>
          </p:nvPr>
        </p:nvSpPr>
        <p:spPr/>
        <p:txBody>
          <a:bodyPr/>
          <a:lstStyle/>
          <a:p>
            <a:fld id="{06AFB70A-E524-49E4-8F5C-48BFBE4381EC}" type="slidenum">
              <a:rPr lang="en-US" altLang="zh-TW" smtClean="0"/>
              <a:pPr/>
              <a:t>45</a:t>
            </a:fld>
            <a:endParaRPr lang="en-US" altLang="zh-TW" dirty="0"/>
          </a:p>
        </p:txBody>
      </p:sp>
      <p:pic>
        <p:nvPicPr>
          <p:cNvPr id="29" name="圖片 28">
            <a:extLst>
              <a:ext uri="{FF2B5EF4-FFF2-40B4-BE49-F238E27FC236}">
                <a16:creationId xmlns:a16="http://schemas.microsoft.com/office/drawing/2014/main" id="{860B36F0-685C-43B8-9495-D063EB8578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6472" y="191483"/>
            <a:ext cx="3728412" cy="2512794"/>
          </a:xfrm>
          <a:prstGeom prst="rect">
            <a:avLst/>
          </a:prstGeom>
        </p:spPr>
      </p:pic>
    </p:spTree>
    <p:extLst>
      <p:ext uri="{BB962C8B-B14F-4D97-AF65-F5344CB8AC3E}">
        <p14:creationId xmlns:p14="http://schemas.microsoft.com/office/powerpoint/2010/main" val="7708771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圖片 23">
            <a:extLst>
              <a:ext uri="{FF2B5EF4-FFF2-40B4-BE49-F238E27FC236}">
                <a16:creationId xmlns:a16="http://schemas.microsoft.com/office/drawing/2014/main" id="{371EAFCB-583C-4302-B45B-C6F47BF0FC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9816" y="54125"/>
            <a:ext cx="1948832" cy="1948832"/>
          </a:xfrm>
          <a:prstGeom prst="rect">
            <a:avLst/>
          </a:prstGeom>
        </p:spPr>
      </p:pic>
      <p:sp>
        <p:nvSpPr>
          <p:cNvPr id="2" name="標題 1">
            <a:extLst>
              <a:ext uri="{FF2B5EF4-FFF2-40B4-BE49-F238E27FC236}">
                <a16:creationId xmlns:a16="http://schemas.microsoft.com/office/drawing/2014/main" id="{97510BBB-6291-4F4B-865C-557A9E588DCD}"/>
              </a:ext>
            </a:extLst>
          </p:cNvPr>
          <p:cNvSpPr>
            <a:spLocks noGrp="1"/>
          </p:cNvSpPr>
          <p:nvPr>
            <p:ph type="title"/>
          </p:nvPr>
        </p:nvSpPr>
        <p:spPr/>
        <p:txBody>
          <a:bodyPr/>
          <a:lstStyle/>
          <a:p>
            <a:r>
              <a:rPr lang="en-US" altLang="zh-TW" dirty="0"/>
              <a:t>Smart Cards</a:t>
            </a:r>
            <a:endParaRPr lang="zh-TW" altLang="en-US" dirty="0"/>
          </a:p>
        </p:txBody>
      </p:sp>
      <p:sp>
        <p:nvSpPr>
          <p:cNvPr id="7" name="內容版面配置區 6">
            <a:extLst>
              <a:ext uri="{FF2B5EF4-FFF2-40B4-BE49-F238E27FC236}">
                <a16:creationId xmlns:a16="http://schemas.microsoft.com/office/drawing/2014/main" id="{A47A34F0-F293-4443-99EA-8CD6886AA5E1}"/>
              </a:ext>
            </a:extLst>
          </p:cNvPr>
          <p:cNvSpPr>
            <a:spLocks noGrp="1"/>
          </p:cNvSpPr>
          <p:nvPr>
            <p:ph sz="half" idx="1"/>
          </p:nvPr>
        </p:nvSpPr>
        <p:spPr/>
        <p:txBody>
          <a:bodyPr>
            <a:normAutofit lnSpcReduction="10000"/>
          </a:bodyPr>
          <a:lstStyle/>
          <a:p>
            <a:r>
              <a:rPr lang="en-US" altLang="zh-TW" dirty="0"/>
              <a:t>Most important category of smart token</a:t>
            </a:r>
          </a:p>
          <a:p>
            <a:pPr lvl="1"/>
            <a:r>
              <a:rPr lang="en-US" altLang="zh-TW" dirty="0"/>
              <a:t>Has the appearance of a credit card</a:t>
            </a:r>
          </a:p>
          <a:p>
            <a:pPr lvl="1"/>
            <a:r>
              <a:rPr lang="en-US" altLang="zh-TW" dirty="0"/>
              <a:t>Has an electronic interface</a:t>
            </a:r>
          </a:p>
          <a:p>
            <a:pPr lvl="1"/>
            <a:r>
              <a:rPr lang="en-US" altLang="zh-TW" dirty="0"/>
              <a:t>May use any of the smart token protocols</a:t>
            </a:r>
          </a:p>
          <a:p>
            <a:r>
              <a:rPr lang="en-US" altLang="zh-TW" dirty="0"/>
              <a:t>Contain:</a:t>
            </a:r>
          </a:p>
          <a:p>
            <a:pPr lvl="1"/>
            <a:r>
              <a:rPr lang="en-US" altLang="zh-TW" dirty="0"/>
              <a:t>An entire microprocessor</a:t>
            </a:r>
          </a:p>
          <a:p>
            <a:pPr lvl="2"/>
            <a:r>
              <a:rPr lang="en-US" altLang="zh-TW" dirty="0"/>
              <a:t>Processor</a:t>
            </a:r>
          </a:p>
          <a:p>
            <a:pPr lvl="2"/>
            <a:r>
              <a:rPr lang="en-US" altLang="zh-TW" dirty="0"/>
              <a:t>Memory </a:t>
            </a:r>
          </a:p>
          <a:p>
            <a:pPr lvl="2"/>
            <a:r>
              <a:rPr lang="en-US" altLang="zh-TW" dirty="0"/>
              <a:t>I/O ports</a:t>
            </a:r>
          </a:p>
          <a:p>
            <a:endParaRPr lang="zh-TW" altLang="en-US" dirty="0"/>
          </a:p>
        </p:txBody>
      </p:sp>
      <p:sp>
        <p:nvSpPr>
          <p:cNvPr id="14" name="內容版面配置區 13">
            <a:extLst>
              <a:ext uri="{FF2B5EF4-FFF2-40B4-BE49-F238E27FC236}">
                <a16:creationId xmlns:a16="http://schemas.microsoft.com/office/drawing/2014/main" id="{5D63D359-50C7-4E84-960E-F2982A6A52C8}"/>
              </a:ext>
            </a:extLst>
          </p:cNvPr>
          <p:cNvSpPr>
            <a:spLocks noGrp="1"/>
          </p:cNvSpPr>
          <p:nvPr>
            <p:ph sz="half" idx="2"/>
          </p:nvPr>
        </p:nvSpPr>
        <p:spPr/>
        <p:txBody>
          <a:bodyPr>
            <a:normAutofit lnSpcReduction="10000"/>
          </a:bodyPr>
          <a:lstStyle/>
          <a:p>
            <a:r>
              <a:rPr lang="en-US" altLang="zh-TW" dirty="0"/>
              <a:t>Typically include three types of memory:</a:t>
            </a:r>
          </a:p>
          <a:p>
            <a:pPr lvl="1"/>
            <a:r>
              <a:rPr lang="en-US" altLang="zh-TW" dirty="0"/>
              <a:t>Read-only memory (ROM)</a:t>
            </a:r>
          </a:p>
          <a:p>
            <a:pPr lvl="2"/>
            <a:r>
              <a:rPr lang="en-US" altLang="zh-TW" dirty="0"/>
              <a:t>Stores data that does not change during the card’s life</a:t>
            </a:r>
          </a:p>
          <a:p>
            <a:pPr lvl="1"/>
            <a:r>
              <a:rPr lang="en-US" altLang="zh-TW" dirty="0"/>
              <a:t>Electrically erasable programmable ROM (EEPROM)</a:t>
            </a:r>
          </a:p>
          <a:p>
            <a:pPr lvl="2"/>
            <a:r>
              <a:rPr lang="en-US" altLang="zh-TW" dirty="0"/>
              <a:t>Holds application data and programs</a:t>
            </a:r>
          </a:p>
          <a:p>
            <a:pPr lvl="1"/>
            <a:r>
              <a:rPr lang="en-US" altLang="zh-TW" dirty="0"/>
              <a:t>Random access memory (RAM)</a:t>
            </a:r>
          </a:p>
          <a:p>
            <a:pPr lvl="2"/>
            <a:r>
              <a:rPr lang="en-US" altLang="zh-TW" dirty="0"/>
              <a:t>Holds temporary data generated when applications are executed</a:t>
            </a:r>
          </a:p>
          <a:p>
            <a:endParaRPr lang="zh-TW" altLang="en-US" dirty="0"/>
          </a:p>
        </p:txBody>
      </p:sp>
      <p:sp>
        <p:nvSpPr>
          <p:cNvPr id="4" name="投影片編號版面配置區 3">
            <a:extLst>
              <a:ext uri="{FF2B5EF4-FFF2-40B4-BE49-F238E27FC236}">
                <a16:creationId xmlns:a16="http://schemas.microsoft.com/office/drawing/2014/main" id="{3AC6F639-28FD-4C88-AB0C-67C0E9180302}"/>
              </a:ext>
            </a:extLst>
          </p:cNvPr>
          <p:cNvSpPr>
            <a:spLocks noGrp="1"/>
          </p:cNvSpPr>
          <p:nvPr>
            <p:ph type="sldNum" sz="quarter" idx="12"/>
          </p:nvPr>
        </p:nvSpPr>
        <p:spPr/>
        <p:txBody>
          <a:bodyPr/>
          <a:lstStyle/>
          <a:p>
            <a:fld id="{06AFB70A-E524-49E4-8F5C-48BFBE4381EC}" type="slidenum">
              <a:rPr lang="en-US" altLang="zh-TW" smtClean="0"/>
              <a:pPr/>
              <a:t>46</a:t>
            </a:fld>
            <a:endParaRPr lang="en-US" altLang="zh-TW"/>
          </a:p>
        </p:txBody>
      </p:sp>
    </p:spTree>
    <p:extLst>
      <p:ext uri="{BB962C8B-B14F-4D97-AF65-F5344CB8AC3E}">
        <p14:creationId xmlns:p14="http://schemas.microsoft.com/office/powerpoint/2010/main" val="33690792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3BF953D1-68D3-4857-BEB1-DBF6A083EBBA}"/>
              </a:ext>
            </a:extLst>
          </p:cNvPr>
          <p:cNvSpPr>
            <a:spLocks noGrp="1"/>
          </p:cNvSpPr>
          <p:nvPr>
            <p:ph type="sldNum" sz="quarter" idx="12"/>
          </p:nvPr>
        </p:nvSpPr>
        <p:spPr/>
        <p:txBody>
          <a:bodyPr/>
          <a:lstStyle/>
          <a:p>
            <a:fld id="{06AFB70A-E524-49E4-8F5C-48BFBE4381EC}" type="slidenum">
              <a:rPr lang="en-US" altLang="zh-TW" smtClean="0"/>
              <a:pPr/>
              <a:t>47</a:t>
            </a:fld>
            <a:endParaRPr lang="en-US" altLang="zh-TW"/>
          </a:p>
        </p:txBody>
      </p:sp>
      <p:pic>
        <p:nvPicPr>
          <p:cNvPr id="3" name="圖片 2">
            <a:extLst>
              <a:ext uri="{FF2B5EF4-FFF2-40B4-BE49-F238E27FC236}">
                <a16:creationId xmlns:a16="http://schemas.microsoft.com/office/drawing/2014/main" id="{00D5CABF-DBF7-43AF-BE3E-30900896D128}"/>
              </a:ext>
            </a:extLst>
          </p:cNvPr>
          <p:cNvPicPr>
            <a:picLocks noChangeAspect="1"/>
          </p:cNvPicPr>
          <p:nvPr/>
        </p:nvPicPr>
        <p:blipFill>
          <a:blip r:embed="rId2"/>
          <a:stretch>
            <a:fillRect/>
          </a:stretch>
        </p:blipFill>
        <p:spPr>
          <a:xfrm>
            <a:off x="911424" y="-27384"/>
            <a:ext cx="5748065" cy="6885384"/>
          </a:xfrm>
          <a:prstGeom prst="rect">
            <a:avLst/>
          </a:prstGeom>
        </p:spPr>
      </p:pic>
      <p:pic>
        <p:nvPicPr>
          <p:cNvPr id="6" name="圖片 5">
            <a:extLst>
              <a:ext uri="{FF2B5EF4-FFF2-40B4-BE49-F238E27FC236}">
                <a16:creationId xmlns:a16="http://schemas.microsoft.com/office/drawing/2014/main" id="{D3C8BC99-2C8C-4A19-9DA1-B010D8DF0126}"/>
              </a:ext>
            </a:extLst>
          </p:cNvPr>
          <p:cNvPicPr>
            <a:picLocks noChangeAspect="1"/>
          </p:cNvPicPr>
          <p:nvPr/>
        </p:nvPicPr>
        <p:blipFill>
          <a:blip r:embed="rId3"/>
          <a:stretch>
            <a:fillRect/>
          </a:stretch>
        </p:blipFill>
        <p:spPr>
          <a:xfrm>
            <a:off x="6816080" y="2432656"/>
            <a:ext cx="4620976" cy="996344"/>
          </a:xfrm>
          <a:prstGeom prst="rect">
            <a:avLst/>
          </a:prstGeom>
        </p:spPr>
      </p:pic>
      <p:pic>
        <p:nvPicPr>
          <p:cNvPr id="9" name="圖片 8">
            <a:extLst>
              <a:ext uri="{FF2B5EF4-FFF2-40B4-BE49-F238E27FC236}">
                <a16:creationId xmlns:a16="http://schemas.microsoft.com/office/drawing/2014/main" id="{F942288E-0073-4532-84BA-B1E6E55E1CF7}"/>
              </a:ext>
            </a:extLst>
          </p:cNvPr>
          <p:cNvPicPr>
            <a:picLocks noChangeAspect="1"/>
          </p:cNvPicPr>
          <p:nvPr/>
        </p:nvPicPr>
        <p:blipFill>
          <a:blip r:embed="rId4"/>
          <a:stretch>
            <a:fillRect/>
          </a:stretch>
        </p:blipFill>
        <p:spPr>
          <a:xfrm>
            <a:off x="6816080" y="6309320"/>
            <a:ext cx="4732573" cy="365125"/>
          </a:xfrm>
          <a:prstGeom prst="rect">
            <a:avLst/>
          </a:prstGeom>
        </p:spPr>
      </p:pic>
    </p:spTree>
    <p:extLst>
      <p:ext uri="{BB962C8B-B14F-4D97-AF65-F5344CB8AC3E}">
        <p14:creationId xmlns:p14="http://schemas.microsoft.com/office/powerpoint/2010/main" val="21362932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C8C5C8FC-E0FB-46DE-BE6A-1D363034E80C}"/>
              </a:ext>
            </a:extLst>
          </p:cNvPr>
          <p:cNvSpPr>
            <a:spLocks noGrp="1"/>
          </p:cNvSpPr>
          <p:nvPr>
            <p:ph type="title"/>
          </p:nvPr>
        </p:nvSpPr>
        <p:spPr/>
        <p:txBody>
          <a:bodyPr/>
          <a:lstStyle/>
          <a:p>
            <a:r>
              <a:rPr lang="en-US" altLang="zh-TW" dirty="0"/>
              <a:t>Electronic Identity Cards </a:t>
            </a:r>
            <a:r>
              <a:rPr lang="zh-TW" altLang="en-US" dirty="0"/>
              <a:t>電子身份證</a:t>
            </a:r>
          </a:p>
        </p:txBody>
      </p:sp>
      <p:sp>
        <p:nvSpPr>
          <p:cNvPr id="4" name="內容版面配置區 3">
            <a:extLst>
              <a:ext uri="{FF2B5EF4-FFF2-40B4-BE49-F238E27FC236}">
                <a16:creationId xmlns:a16="http://schemas.microsoft.com/office/drawing/2014/main" id="{C34BE9FC-8B40-460F-848A-C0E46F8BE793}"/>
              </a:ext>
            </a:extLst>
          </p:cNvPr>
          <p:cNvSpPr>
            <a:spLocks noGrp="1"/>
          </p:cNvSpPr>
          <p:nvPr>
            <p:ph idx="1"/>
          </p:nvPr>
        </p:nvSpPr>
        <p:spPr/>
        <p:txBody>
          <a:bodyPr/>
          <a:lstStyle/>
          <a:p>
            <a:r>
              <a:rPr lang="en-US" altLang="zh-TW" dirty="0"/>
              <a:t>electronic identity (</a:t>
            </a:r>
            <a:r>
              <a:rPr lang="en-US" altLang="zh-TW" dirty="0" err="1"/>
              <a:t>eID</a:t>
            </a:r>
            <a:r>
              <a:rPr lang="en-US" altLang="zh-TW" dirty="0"/>
              <a:t>)</a:t>
            </a:r>
          </a:p>
          <a:p>
            <a:endParaRPr lang="zh-TW" altLang="en-US" dirty="0"/>
          </a:p>
        </p:txBody>
      </p:sp>
      <p:sp>
        <p:nvSpPr>
          <p:cNvPr id="2" name="投影片編號版面配置區 1">
            <a:extLst>
              <a:ext uri="{FF2B5EF4-FFF2-40B4-BE49-F238E27FC236}">
                <a16:creationId xmlns:a16="http://schemas.microsoft.com/office/drawing/2014/main" id="{8DC39A18-1583-4C3F-AE63-28609F6F8E86}"/>
              </a:ext>
            </a:extLst>
          </p:cNvPr>
          <p:cNvSpPr>
            <a:spLocks noGrp="1"/>
          </p:cNvSpPr>
          <p:nvPr>
            <p:ph type="sldNum" sz="quarter" idx="12"/>
          </p:nvPr>
        </p:nvSpPr>
        <p:spPr/>
        <p:txBody>
          <a:bodyPr/>
          <a:lstStyle/>
          <a:p>
            <a:fld id="{F5266956-B1F5-4385-B837-32E585D3D944}" type="slidenum">
              <a:rPr lang="en-US" altLang="zh-TW" smtClean="0"/>
              <a:pPr/>
              <a:t>48</a:t>
            </a:fld>
            <a:endParaRPr lang="en-US" altLang="zh-TW"/>
          </a:p>
        </p:txBody>
      </p:sp>
      <p:pic>
        <p:nvPicPr>
          <p:cNvPr id="6" name="圖片 5">
            <a:extLst>
              <a:ext uri="{FF2B5EF4-FFF2-40B4-BE49-F238E27FC236}">
                <a16:creationId xmlns:a16="http://schemas.microsoft.com/office/drawing/2014/main" id="{4C8BD568-927F-474C-9C75-2E848E01302B}"/>
              </a:ext>
            </a:extLst>
          </p:cNvPr>
          <p:cNvPicPr>
            <a:picLocks noChangeAspect="1"/>
          </p:cNvPicPr>
          <p:nvPr/>
        </p:nvPicPr>
        <p:blipFill>
          <a:blip r:embed="rId2"/>
          <a:stretch>
            <a:fillRect/>
          </a:stretch>
        </p:blipFill>
        <p:spPr>
          <a:xfrm>
            <a:off x="859191" y="1395826"/>
            <a:ext cx="9011549" cy="5354287"/>
          </a:xfrm>
          <a:prstGeom prst="rect">
            <a:avLst/>
          </a:prstGeom>
        </p:spPr>
      </p:pic>
    </p:spTree>
    <p:extLst>
      <p:ext uri="{BB962C8B-B14F-4D97-AF65-F5344CB8AC3E}">
        <p14:creationId xmlns:p14="http://schemas.microsoft.com/office/powerpoint/2010/main" val="2652923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9C1E367-F070-446C-9577-3689C54A1730}"/>
              </a:ext>
            </a:extLst>
          </p:cNvPr>
          <p:cNvSpPr>
            <a:spLocks noGrp="1"/>
          </p:cNvSpPr>
          <p:nvPr>
            <p:ph type="sldNum" sz="quarter" idx="12"/>
          </p:nvPr>
        </p:nvSpPr>
        <p:spPr/>
        <p:txBody>
          <a:bodyPr/>
          <a:lstStyle/>
          <a:p>
            <a:fld id="{06AFB70A-E524-49E4-8F5C-48BFBE4381EC}" type="slidenum">
              <a:rPr lang="en-US" altLang="zh-TW" smtClean="0"/>
              <a:pPr/>
              <a:t>49</a:t>
            </a:fld>
            <a:endParaRPr lang="en-US" altLang="zh-TW"/>
          </a:p>
        </p:txBody>
      </p:sp>
      <p:pic>
        <p:nvPicPr>
          <p:cNvPr id="6" name="圖片 5">
            <a:extLst>
              <a:ext uri="{FF2B5EF4-FFF2-40B4-BE49-F238E27FC236}">
                <a16:creationId xmlns:a16="http://schemas.microsoft.com/office/drawing/2014/main" id="{36D599B0-B1F4-4B7F-9469-7118CEA68B37}"/>
              </a:ext>
            </a:extLst>
          </p:cNvPr>
          <p:cNvPicPr>
            <a:picLocks noChangeAspect="1"/>
          </p:cNvPicPr>
          <p:nvPr/>
        </p:nvPicPr>
        <p:blipFill>
          <a:blip r:embed="rId2"/>
          <a:stretch>
            <a:fillRect/>
          </a:stretch>
        </p:blipFill>
        <p:spPr>
          <a:xfrm>
            <a:off x="1611273" y="0"/>
            <a:ext cx="8969453" cy="6858000"/>
          </a:xfrm>
          <a:prstGeom prst="rect">
            <a:avLst/>
          </a:prstGeom>
        </p:spPr>
      </p:pic>
    </p:spTree>
    <p:extLst>
      <p:ext uri="{BB962C8B-B14F-4D97-AF65-F5344CB8AC3E}">
        <p14:creationId xmlns:p14="http://schemas.microsoft.com/office/powerpoint/2010/main" val="495061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F8D6081-4C43-4BF7-A072-A415CD8C514F}"/>
              </a:ext>
            </a:extLst>
          </p:cNvPr>
          <p:cNvSpPr>
            <a:spLocks noGrp="1"/>
          </p:cNvSpPr>
          <p:nvPr>
            <p:ph type="sldNum" sz="quarter" idx="12"/>
          </p:nvPr>
        </p:nvSpPr>
        <p:spPr/>
        <p:txBody>
          <a:bodyPr/>
          <a:lstStyle/>
          <a:p>
            <a:fld id="{06AFB70A-E524-49E4-8F5C-48BFBE4381EC}" type="slidenum">
              <a:rPr lang="en-US" altLang="zh-TW" smtClean="0"/>
              <a:pPr/>
              <a:t>5</a:t>
            </a:fld>
            <a:endParaRPr lang="en-US" altLang="zh-TW"/>
          </a:p>
        </p:txBody>
      </p:sp>
      <p:pic>
        <p:nvPicPr>
          <p:cNvPr id="6" name="圖片 5">
            <a:extLst>
              <a:ext uri="{FF2B5EF4-FFF2-40B4-BE49-F238E27FC236}">
                <a16:creationId xmlns:a16="http://schemas.microsoft.com/office/drawing/2014/main" id="{E40F69BD-7E45-40D5-ACE6-240D0B1B224D}"/>
              </a:ext>
            </a:extLst>
          </p:cNvPr>
          <p:cNvPicPr>
            <a:picLocks noChangeAspect="1"/>
          </p:cNvPicPr>
          <p:nvPr/>
        </p:nvPicPr>
        <p:blipFill>
          <a:blip r:embed="rId2"/>
          <a:stretch>
            <a:fillRect/>
          </a:stretch>
        </p:blipFill>
        <p:spPr>
          <a:xfrm>
            <a:off x="0" y="28759"/>
            <a:ext cx="12192000" cy="6800481"/>
          </a:xfrm>
          <a:prstGeom prst="rect">
            <a:avLst/>
          </a:prstGeom>
        </p:spPr>
      </p:pic>
      <p:sp>
        <p:nvSpPr>
          <p:cNvPr id="7" name="文字方塊 6">
            <a:extLst>
              <a:ext uri="{FF2B5EF4-FFF2-40B4-BE49-F238E27FC236}">
                <a16:creationId xmlns:a16="http://schemas.microsoft.com/office/drawing/2014/main" id="{2428F1FD-0A88-4B2D-95D7-1ECB19E482F6}"/>
              </a:ext>
            </a:extLst>
          </p:cNvPr>
          <p:cNvSpPr txBox="1"/>
          <p:nvPr/>
        </p:nvSpPr>
        <p:spPr>
          <a:xfrm>
            <a:off x="5879976" y="6361313"/>
            <a:ext cx="877163" cy="369332"/>
          </a:xfrm>
          <a:prstGeom prst="rect">
            <a:avLst/>
          </a:prstGeom>
          <a:noFill/>
        </p:spPr>
        <p:txBody>
          <a:bodyPr wrap="none" rtlCol="0">
            <a:spAutoFit/>
          </a:bodyPr>
          <a:lstStyle/>
          <a:p>
            <a:r>
              <a:rPr lang="zh-TW" altLang="en-US" dirty="0">
                <a:solidFill>
                  <a:srgbClr val="FF0000"/>
                </a:solidFill>
              </a:rPr>
              <a:t>模糊化</a:t>
            </a:r>
          </a:p>
        </p:txBody>
      </p:sp>
      <p:sp>
        <p:nvSpPr>
          <p:cNvPr id="8" name="文字方塊 7">
            <a:extLst>
              <a:ext uri="{FF2B5EF4-FFF2-40B4-BE49-F238E27FC236}">
                <a16:creationId xmlns:a16="http://schemas.microsoft.com/office/drawing/2014/main" id="{B63AC85B-7E85-49F8-BDAD-769EBC584A0E}"/>
              </a:ext>
            </a:extLst>
          </p:cNvPr>
          <p:cNvSpPr txBox="1"/>
          <p:nvPr/>
        </p:nvSpPr>
        <p:spPr>
          <a:xfrm>
            <a:off x="7393885" y="5939988"/>
            <a:ext cx="646331" cy="369332"/>
          </a:xfrm>
          <a:prstGeom prst="rect">
            <a:avLst/>
          </a:prstGeom>
          <a:noFill/>
        </p:spPr>
        <p:txBody>
          <a:bodyPr wrap="none" rtlCol="0">
            <a:spAutoFit/>
          </a:bodyPr>
          <a:lstStyle/>
          <a:p>
            <a:r>
              <a:rPr lang="zh-TW" altLang="en-US" dirty="0">
                <a:solidFill>
                  <a:srgbClr val="FF0000"/>
                </a:solidFill>
              </a:rPr>
              <a:t>加密</a:t>
            </a:r>
          </a:p>
        </p:txBody>
      </p:sp>
      <p:sp>
        <p:nvSpPr>
          <p:cNvPr id="9" name="文字方塊 8">
            <a:extLst>
              <a:ext uri="{FF2B5EF4-FFF2-40B4-BE49-F238E27FC236}">
                <a16:creationId xmlns:a16="http://schemas.microsoft.com/office/drawing/2014/main" id="{C7E72CFD-9DEA-47B0-8F38-4F2000C7C991}"/>
              </a:ext>
            </a:extLst>
          </p:cNvPr>
          <p:cNvSpPr txBox="1"/>
          <p:nvPr/>
        </p:nvSpPr>
        <p:spPr>
          <a:xfrm>
            <a:off x="11084004" y="5229200"/>
            <a:ext cx="1107996" cy="369332"/>
          </a:xfrm>
          <a:prstGeom prst="rect">
            <a:avLst/>
          </a:prstGeom>
          <a:noFill/>
        </p:spPr>
        <p:txBody>
          <a:bodyPr wrap="none" rtlCol="0">
            <a:spAutoFit/>
          </a:bodyPr>
          <a:lstStyle/>
          <a:p>
            <a:r>
              <a:rPr lang="zh-TW" altLang="en-US" dirty="0">
                <a:solidFill>
                  <a:srgbClr val="FF0000"/>
                </a:solidFill>
              </a:rPr>
              <a:t>忘記密碼</a:t>
            </a:r>
          </a:p>
        </p:txBody>
      </p:sp>
      <p:sp>
        <p:nvSpPr>
          <p:cNvPr id="10" name="文字方塊 9">
            <a:extLst>
              <a:ext uri="{FF2B5EF4-FFF2-40B4-BE49-F238E27FC236}">
                <a16:creationId xmlns:a16="http://schemas.microsoft.com/office/drawing/2014/main" id="{0792A508-08A5-429B-AA32-AD43BCE45D50}"/>
              </a:ext>
            </a:extLst>
          </p:cNvPr>
          <p:cNvSpPr txBox="1"/>
          <p:nvPr/>
        </p:nvSpPr>
        <p:spPr>
          <a:xfrm>
            <a:off x="7248128" y="5044534"/>
            <a:ext cx="2262158" cy="369332"/>
          </a:xfrm>
          <a:prstGeom prst="rect">
            <a:avLst/>
          </a:prstGeom>
          <a:noFill/>
        </p:spPr>
        <p:txBody>
          <a:bodyPr wrap="none" rtlCol="0">
            <a:spAutoFit/>
          </a:bodyPr>
          <a:lstStyle/>
          <a:p>
            <a:r>
              <a:rPr lang="zh-TW" altLang="en-US" dirty="0">
                <a:solidFill>
                  <a:srgbClr val="FF0000"/>
                </a:solidFill>
              </a:rPr>
              <a:t>不可重複使用舊密碼</a:t>
            </a:r>
          </a:p>
        </p:txBody>
      </p:sp>
      <p:sp>
        <p:nvSpPr>
          <p:cNvPr id="11" name="文字方塊 10">
            <a:extLst>
              <a:ext uri="{FF2B5EF4-FFF2-40B4-BE49-F238E27FC236}">
                <a16:creationId xmlns:a16="http://schemas.microsoft.com/office/drawing/2014/main" id="{BBC19CB1-EA96-4555-9083-2B75CD3358A1}"/>
              </a:ext>
            </a:extLst>
          </p:cNvPr>
          <p:cNvSpPr txBox="1"/>
          <p:nvPr/>
        </p:nvSpPr>
        <p:spPr>
          <a:xfrm>
            <a:off x="10853172" y="4365104"/>
            <a:ext cx="1338828" cy="369332"/>
          </a:xfrm>
          <a:prstGeom prst="rect">
            <a:avLst/>
          </a:prstGeom>
          <a:noFill/>
        </p:spPr>
        <p:txBody>
          <a:bodyPr wrap="none" rtlCol="0">
            <a:spAutoFit/>
          </a:bodyPr>
          <a:lstStyle/>
          <a:p>
            <a:r>
              <a:rPr lang="zh-TW" altLang="en-US" dirty="0">
                <a:solidFill>
                  <a:srgbClr val="FF0000"/>
                </a:solidFill>
              </a:rPr>
              <a:t>密碼複雜度</a:t>
            </a:r>
          </a:p>
        </p:txBody>
      </p:sp>
      <p:sp>
        <p:nvSpPr>
          <p:cNvPr id="12" name="文字方塊 11">
            <a:extLst>
              <a:ext uri="{FF2B5EF4-FFF2-40B4-BE49-F238E27FC236}">
                <a16:creationId xmlns:a16="http://schemas.microsoft.com/office/drawing/2014/main" id="{9479F1E1-4DF5-4894-A381-E87D3AC53A3B}"/>
              </a:ext>
            </a:extLst>
          </p:cNvPr>
          <p:cNvSpPr txBox="1"/>
          <p:nvPr/>
        </p:nvSpPr>
        <p:spPr>
          <a:xfrm>
            <a:off x="6318557" y="4180438"/>
            <a:ext cx="2031325" cy="369332"/>
          </a:xfrm>
          <a:prstGeom prst="rect">
            <a:avLst/>
          </a:prstGeom>
          <a:noFill/>
        </p:spPr>
        <p:txBody>
          <a:bodyPr wrap="none" rtlCol="0">
            <a:spAutoFit/>
          </a:bodyPr>
          <a:lstStyle/>
          <a:p>
            <a:r>
              <a:rPr lang="zh-TW" altLang="en-US" dirty="0">
                <a:solidFill>
                  <a:srgbClr val="FF0000"/>
                </a:solidFill>
              </a:rPr>
              <a:t>閒置逾時自動登出</a:t>
            </a:r>
          </a:p>
        </p:txBody>
      </p:sp>
      <p:sp>
        <p:nvSpPr>
          <p:cNvPr id="13" name="文字方塊 12">
            <a:extLst>
              <a:ext uri="{FF2B5EF4-FFF2-40B4-BE49-F238E27FC236}">
                <a16:creationId xmlns:a16="http://schemas.microsoft.com/office/drawing/2014/main" id="{AA54B847-52C2-4726-A9E1-96D7D6B9560B}"/>
              </a:ext>
            </a:extLst>
          </p:cNvPr>
          <p:cNvSpPr txBox="1"/>
          <p:nvPr/>
        </p:nvSpPr>
        <p:spPr>
          <a:xfrm>
            <a:off x="5792867" y="3779748"/>
            <a:ext cx="3510192" cy="369332"/>
          </a:xfrm>
          <a:prstGeom prst="rect">
            <a:avLst/>
          </a:prstGeom>
          <a:noFill/>
        </p:spPr>
        <p:txBody>
          <a:bodyPr wrap="none" rtlCol="0">
            <a:spAutoFit/>
          </a:bodyPr>
          <a:lstStyle/>
          <a:p>
            <a:r>
              <a:rPr lang="zh-TW" altLang="en-US" dirty="0">
                <a:solidFill>
                  <a:srgbClr val="FF0000"/>
                </a:solidFill>
              </a:rPr>
              <a:t>每一個 </a:t>
            </a:r>
            <a:r>
              <a:rPr lang="en-US" altLang="zh-TW" dirty="0">
                <a:solidFill>
                  <a:srgbClr val="FF0000"/>
                </a:solidFill>
              </a:rPr>
              <a:t>Session </a:t>
            </a:r>
            <a:r>
              <a:rPr lang="zh-TW" altLang="en-US" dirty="0">
                <a:solidFill>
                  <a:srgbClr val="FF0000"/>
                </a:solidFill>
              </a:rPr>
              <a:t>的 </a:t>
            </a:r>
            <a:r>
              <a:rPr lang="en-US" altLang="zh-TW" dirty="0">
                <a:solidFill>
                  <a:srgbClr val="FF0000"/>
                </a:solidFill>
              </a:rPr>
              <a:t>Token ID </a:t>
            </a:r>
            <a:r>
              <a:rPr lang="zh-TW" altLang="en-US" dirty="0">
                <a:solidFill>
                  <a:srgbClr val="FF0000"/>
                </a:solidFill>
              </a:rPr>
              <a:t>不重複</a:t>
            </a:r>
          </a:p>
        </p:txBody>
      </p:sp>
      <p:sp>
        <p:nvSpPr>
          <p:cNvPr id="14" name="文字方塊 13">
            <a:extLst>
              <a:ext uri="{FF2B5EF4-FFF2-40B4-BE49-F238E27FC236}">
                <a16:creationId xmlns:a16="http://schemas.microsoft.com/office/drawing/2014/main" id="{1FEFA635-F247-470D-946C-FBD943248B45}"/>
              </a:ext>
            </a:extLst>
          </p:cNvPr>
          <p:cNvSpPr txBox="1"/>
          <p:nvPr/>
        </p:nvSpPr>
        <p:spPr>
          <a:xfrm>
            <a:off x="8108484" y="3000149"/>
            <a:ext cx="1835439" cy="369332"/>
          </a:xfrm>
          <a:prstGeom prst="rect">
            <a:avLst/>
          </a:prstGeom>
          <a:noFill/>
        </p:spPr>
        <p:txBody>
          <a:bodyPr wrap="none" rtlCol="0">
            <a:spAutoFit/>
          </a:bodyPr>
          <a:lstStyle/>
          <a:p>
            <a:r>
              <a:rPr lang="zh-TW" altLang="en-US" dirty="0">
                <a:solidFill>
                  <a:srgbClr val="FF0000"/>
                </a:solidFill>
              </a:rPr>
              <a:t>防範 </a:t>
            </a:r>
            <a:r>
              <a:rPr lang="en-US" altLang="zh-TW" dirty="0">
                <a:solidFill>
                  <a:srgbClr val="FF0000"/>
                </a:solidFill>
              </a:rPr>
              <a:t>Replay </a:t>
            </a:r>
            <a:r>
              <a:rPr lang="zh-TW" altLang="en-US" dirty="0">
                <a:solidFill>
                  <a:srgbClr val="FF0000"/>
                </a:solidFill>
              </a:rPr>
              <a:t>攻擊</a:t>
            </a:r>
          </a:p>
        </p:txBody>
      </p:sp>
    </p:spTree>
    <p:extLst>
      <p:ext uri="{BB962C8B-B14F-4D97-AF65-F5344CB8AC3E}">
        <p14:creationId xmlns:p14="http://schemas.microsoft.com/office/powerpoint/2010/main" val="738892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E550753-43C3-41B2-9DCB-6ACEDAD52C98}"/>
              </a:ext>
            </a:extLst>
          </p:cNvPr>
          <p:cNvSpPr>
            <a:spLocks noGrp="1"/>
          </p:cNvSpPr>
          <p:nvPr>
            <p:ph type="sldNum" sz="quarter" idx="12"/>
          </p:nvPr>
        </p:nvSpPr>
        <p:spPr/>
        <p:txBody>
          <a:bodyPr/>
          <a:lstStyle/>
          <a:p>
            <a:fld id="{F5266956-B1F5-4385-B837-32E585D3D944}" type="slidenum">
              <a:rPr lang="en-US" altLang="zh-TW" smtClean="0"/>
              <a:pPr/>
              <a:t>50</a:t>
            </a:fld>
            <a:endParaRPr lang="en-US" altLang="zh-TW"/>
          </a:p>
        </p:txBody>
      </p:sp>
      <p:pic>
        <p:nvPicPr>
          <p:cNvPr id="4" name="圖片 3">
            <a:extLst>
              <a:ext uri="{FF2B5EF4-FFF2-40B4-BE49-F238E27FC236}">
                <a16:creationId xmlns:a16="http://schemas.microsoft.com/office/drawing/2014/main" id="{84747AE9-51DC-4B42-89BF-EECEEAFB4DF9}"/>
              </a:ext>
            </a:extLst>
          </p:cNvPr>
          <p:cNvPicPr>
            <a:picLocks noChangeAspect="1"/>
          </p:cNvPicPr>
          <p:nvPr/>
        </p:nvPicPr>
        <p:blipFill>
          <a:blip r:embed="rId2"/>
          <a:stretch>
            <a:fillRect/>
          </a:stretch>
        </p:blipFill>
        <p:spPr>
          <a:xfrm>
            <a:off x="2042402" y="0"/>
            <a:ext cx="8107196" cy="6858000"/>
          </a:xfrm>
          <a:prstGeom prst="rect">
            <a:avLst/>
          </a:prstGeom>
        </p:spPr>
      </p:pic>
    </p:spTree>
    <p:extLst>
      <p:ext uri="{BB962C8B-B14F-4D97-AF65-F5344CB8AC3E}">
        <p14:creationId xmlns:p14="http://schemas.microsoft.com/office/powerpoint/2010/main" val="21222868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4CCB02-24D3-4B75-919E-5226AF4191DA}"/>
              </a:ext>
            </a:extLst>
          </p:cNvPr>
          <p:cNvSpPr>
            <a:spLocks noGrp="1"/>
          </p:cNvSpPr>
          <p:nvPr>
            <p:ph type="title"/>
          </p:nvPr>
        </p:nvSpPr>
        <p:spPr/>
        <p:txBody>
          <a:bodyPr/>
          <a:lstStyle/>
          <a:p>
            <a:r>
              <a:rPr lang="en-US" altLang="zh-TW" dirty="0"/>
              <a:t>Password Authenticated Connection Establishment (PACE)</a:t>
            </a:r>
            <a:endParaRPr lang="zh-TW" altLang="en-US" dirty="0"/>
          </a:p>
        </p:txBody>
      </p:sp>
      <p:sp>
        <p:nvSpPr>
          <p:cNvPr id="7" name="內容版面配置區 6">
            <a:extLst>
              <a:ext uri="{FF2B5EF4-FFF2-40B4-BE49-F238E27FC236}">
                <a16:creationId xmlns:a16="http://schemas.microsoft.com/office/drawing/2014/main" id="{8CF31BAB-16E1-473C-A6CD-B191951EEA85}"/>
              </a:ext>
            </a:extLst>
          </p:cNvPr>
          <p:cNvSpPr>
            <a:spLocks noGrp="1"/>
          </p:cNvSpPr>
          <p:nvPr>
            <p:ph idx="1"/>
          </p:nvPr>
        </p:nvSpPr>
        <p:spPr/>
        <p:txBody>
          <a:bodyPr/>
          <a:lstStyle/>
          <a:p>
            <a:pPr lvl="0"/>
            <a:r>
              <a:rPr lang="en-US" altLang="zh-TW" dirty="0"/>
              <a:t>Ensures that the contactless RF chip in the </a:t>
            </a:r>
            <a:r>
              <a:rPr lang="en-US" altLang="zh-TW" dirty="0" err="1"/>
              <a:t>eID</a:t>
            </a:r>
            <a:r>
              <a:rPr lang="en-US" altLang="zh-TW" dirty="0"/>
              <a:t> card cannot be read without explicit access control</a:t>
            </a:r>
          </a:p>
          <a:p>
            <a:pPr lvl="0"/>
            <a:r>
              <a:rPr lang="en-US" altLang="zh-TW" dirty="0"/>
              <a:t>For online applications, access is established by the user entering the 6-digit PIN (which should only be known to the holder of the card)</a:t>
            </a:r>
          </a:p>
          <a:p>
            <a:pPr lvl="0"/>
            <a:r>
              <a:rPr lang="en-US" altLang="zh-TW" dirty="0"/>
              <a:t>For offline applications, either the MRZ printed on the back of the card or the six-digit card access number (CAN) printed on the front is used</a:t>
            </a:r>
          </a:p>
          <a:p>
            <a:endParaRPr lang="zh-TW" altLang="en-US" dirty="0"/>
          </a:p>
        </p:txBody>
      </p:sp>
      <p:sp>
        <p:nvSpPr>
          <p:cNvPr id="2" name="投影片編號版面配置區 1">
            <a:extLst>
              <a:ext uri="{FF2B5EF4-FFF2-40B4-BE49-F238E27FC236}">
                <a16:creationId xmlns:a16="http://schemas.microsoft.com/office/drawing/2014/main" id="{01B53F3E-3A77-43C5-842F-DA22835D8373}"/>
              </a:ext>
            </a:extLst>
          </p:cNvPr>
          <p:cNvSpPr>
            <a:spLocks noGrp="1"/>
          </p:cNvSpPr>
          <p:nvPr>
            <p:ph type="sldNum" sz="quarter" idx="12"/>
          </p:nvPr>
        </p:nvSpPr>
        <p:spPr/>
        <p:txBody>
          <a:bodyPr/>
          <a:lstStyle/>
          <a:p>
            <a:fld id="{F5266956-B1F5-4385-B837-32E585D3D944}" type="slidenum">
              <a:rPr lang="en-US" altLang="zh-TW" smtClean="0"/>
              <a:pPr/>
              <a:t>51</a:t>
            </a:fld>
            <a:endParaRPr lang="en-US" altLang="zh-TW"/>
          </a:p>
        </p:txBody>
      </p:sp>
    </p:spTree>
    <p:extLst>
      <p:ext uri="{BB962C8B-B14F-4D97-AF65-F5344CB8AC3E}">
        <p14:creationId xmlns:p14="http://schemas.microsoft.com/office/powerpoint/2010/main" val="16320887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62CD51-9B73-4EC8-9456-A5C1B69584E4}"/>
              </a:ext>
            </a:extLst>
          </p:cNvPr>
          <p:cNvSpPr>
            <a:spLocks noGrp="1"/>
          </p:cNvSpPr>
          <p:nvPr>
            <p:ph type="title"/>
          </p:nvPr>
        </p:nvSpPr>
        <p:spPr/>
        <p:txBody>
          <a:bodyPr/>
          <a:lstStyle/>
          <a:p>
            <a:r>
              <a:rPr lang="en-US" altLang="zh-TW" dirty="0"/>
              <a:t>Biometric Authentication </a:t>
            </a:r>
            <a:r>
              <a:rPr lang="zh-TW" altLang="en-US" dirty="0"/>
              <a:t>生物特徵認證</a:t>
            </a:r>
          </a:p>
        </p:txBody>
      </p:sp>
      <p:sp>
        <p:nvSpPr>
          <p:cNvPr id="7" name="內容版面配置區 6">
            <a:extLst>
              <a:ext uri="{FF2B5EF4-FFF2-40B4-BE49-F238E27FC236}">
                <a16:creationId xmlns:a16="http://schemas.microsoft.com/office/drawing/2014/main" id="{44793EC3-F0FF-4FCF-83F4-E526DA9C75B9}"/>
              </a:ext>
            </a:extLst>
          </p:cNvPr>
          <p:cNvSpPr>
            <a:spLocks noGrp="1"/>
          </p:cNvSpPr>
          <p:nvPr>
            <p:ph idx="1"/>
          </p:nvPr>
        </p:nvSpPr>
        <p:spPr/>
        <p:txBody>
          <a:bodyPr>
            <a:normAutofit fontScale="92500" lnSpcReduction="20000"/>
          </a:bodyPr>
          <a:lstStyle/>
          <a:p>
            <a:r>
              <a:rPr lang="en-US" altLang="zh-TW" dirty="0"/>
              <a:t>Attempts to authenticate an individual based on unique physical characteristics </a:t>
            </a:r>
            <a:r>
              <a:rPr lang="zh-TW" altLang="en-US" dirty="0"/>
              <a:t>獨一無二的實體特徵</a:t>
            </a:r>
            <a:endParaRPr lang="en-US" altLang="zh-TW" dirty="0"/>
          </a:p>
          <a:p>
            <a:r>
              <a:rPr lang="en-US" altLang="zh-TW" dirty="0"/>
              <a:t>Based on pattern recognition </a:t>
            </a:r>
            <a:r>
              <a:rPr lang="zh-TW" altLang="en-US" dirty="0"/>
              <a:t>圖形辨識</a:t>
            </a:r>
            <a:endParaRPr lang="en-US" altLang="zh-TW" dirty="0"/>
          </a:p>
          <a:p>
            <a:r>
              <a:rPr lang="en-US" altLang="zh-TW" dirty="0"/>
              <a:t> Is technically complex and expensive when compared to passwords and tokens</a:t>
            </a:r>
          </a:p>
          <a:p>
            <a:r>
              <a:rPr lang="en-US" altLang="zh-TW" dirty="0"/>
              <a:t>Physical characteristics used include:</a:t>
            </a:r>
          </a:p>
          <a:p>
            <a:pPr lvl="1"/>
            <a:r>
              <a:rPr lang="en-US" altLang="zh-TW" dirty="0"/>
              <a:t>Facial characteristics </a:t>
            </a:r>
            <a:r>
              <a:rPr lang="zh-TW" altLang="en-US" dirty="0"/>
              <a:t>臉</a:t>
            </a:r>
            <a:endParaRPr lang="en-US" altLang="zh-TW" dirty="0"/>
          </a:p>
          <a:p>
            <a:pPr lvl="1"/>
            <a:r>
              <a:rPr lang="en-US" altLang="zh-TW" dirty="0"/>
              <a:t>Fingerprints </a:t>
            </a:r>
            <a:r>
              <a:rPr lang="zh-TW" altLang="en-US" dirty="0"/>
              <a:t>指紋</a:t>
            </a:r>
            <a:endParaRPr lang="en-US" altLang="zh-TW" dirty="0"/>
          </a:p>
          <a:p>
            <a:pPr lvl="1"/>
            <a:r>
              <a:rPr lang="en-US" altLang="zh-TW" dirty="0"/>
              <a:t>Hand geometry </a:t>
            </a:r>
            <a:r>
              <a:rPr lang="zh-TW" altLang="en-US" dirty="0"/>
              <a:t>掌型</a:t>
            </a:r>
            <a:endParaRPr lang="en-US" altLang="zh-TW" dirty="0"/>
          </a:p>
          <a:p>
            <a:pPr lvl="1"/>
            <a:r>
              <a:rPr lang="en-US" altLang="zh-TW" dirty="0"/>
              <a:t>Retinal pattern </a:t>
            </a:r>
            <a:r>
              <a:rPr lang="zh-TW" altLang="en-US" dirty="0"/>
              <a:t>視網膜</a:t>
            </a:r>
            <a:r>
              <a:rPr lang="en-US" altLang="zh-TW" dirty="0"/>
              <a:t> </a:t>
            </a:r>
          </a:p>
          <a:p>
            <a:pPr lvl="1"/>
            <a:r>
              <a:rPr lang="en-US" altLang="zh-TW" dirty="0"/>
              <a:t>Iris </a:t>
            </a:r>
            <a:r>
              <a:rPr lang="zh-TW" altLang="en-US" dirty="0"/>
              <a:t>虹膜</a:t>
            </a:r>
            <a:r>
              <a:rPr lang="en-US" altLang="zh-TW" dirty="0"/>
              <a:t> </a:t>
            </a:r>
          </a:p>
          <a:p>
            <a:pPr lvl="1"/>
            <a:r>
              <a:rPr lang="en-US" altLang="zh-TW" dirty="0"/>
              <a:t>Signature </a:t>
            </a:r>
            <a:r>
              <a:rPr lang="zh-TW" altLang="en-US" dirty="0"/>
              <a:t>簽名筆跡</a:t>
            </a:r>
            <a:endParaRPr lang="en-US" altLang="zh-TW" dirty="0"/>
          </a:p>
          <a:p>
            <a:pPr lvl="1"/>
            <a:r>
              <a:rPr lang="en-US" altLang="zh-TW" dirty="0"/>
              <a:t>Voice </a:t>
            </a:r>
            <a:r>
              <a:rPr lang="zh-TW" altLang="en-US" dirty="0"/>
              <a:t>語音</a:t>
            </a:r>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346C9250-1062-4295-ADA1-B8E7893A3A99}"/>
              </a:ext>
            </a:extLst>
          </p:cNvPr>
          <p:cNvSpPr>
            <a:spLocks noGrp="1"/>
          </p:cNvSpPr>
          <p:nvPr>
            <p:ph type="sldNum" sz="quarter" idx="12"/>
          </p:nvPr>
        </p:nvSpPr>
        <p:spPr/>
        <p:txBody>
          <a:bodyPr/>
          <a:lstStyle/>
          <a:p>
            <a:fld id="{06AFB70A-E524-49E4-8F5C-48BFBE4381EC}" type="slidenum">
              <a:rPr lang="en-US" altLang="zh-TW" smtClean="0"/>
              <a:pPr/>
              <a:t>52</a:t>
            </a:fld>
            <a:endParaRPr lang="en-US" altLang="zh-TW"/>
          </a:p>
        </p:txBody>
      </p:sp>
      <p:pic>
        <p:nvPicPr>
          <p:cNvPr id="12" name="圖片 11">
            <a:extLst>
              <a:ext uri="{FF2B5EF4-FFF2-40B4-BE49-F238E27FC236}">
                <a16:creationId xmlns:a16="http://schemas.microsoft.com/office/drawing/2014/main" id="{8133C4D1-BB5C-4F93-BD27-C1F403F715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2024" y="3564890"/>
            <a:ext cx="4464496" cy="3071998"/>
          </a:xfrm>
          <a:prstGeom prst="rect">
            <a:avLst/>
          </a:prstGeom>
        </p:spPr>
      </p:pic>
    </p:spTree>
    <p:extLst>
      <p:ext uri="{BB962C8B-B14F-4D97-AF65-F5344CB8AC3E}">
        <p14:creationId xmlns:p14="http://schemas.microsoft.com/office/powerpoint/2010/main" val="42853705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549BFC9-5D0F-4607-A032-B90070AFC0CF}"/>
              </a:ext>
            </a:extLst>
          </p:cNvPr>
          <p:cNvSpPr>
            <a:spLocks noGrp="1"/>
          </p:cNvSpPr>
          <p:nvPr>
            <p:ph type="sldNum" sz="quarter" idx="12"/>
          </p:nvPr>
        </p:nvSpPr>
        <p:spPr/>
        <p:txBody>
          <a:bodyPr/>
          <a:lstStyle/>
          <a:p>
            <a:fld id="{06AFB70A-E524-49E4-8F5C-48BFBE4381EC}" type="slidenum">
              <a:rPr lang="en-US" altLang="zh-TW" smtClean="0"/>
              <a:pPr/>
              <a:t>53</a:t>
            </a:fld>
            <a:endParaRPr lang="en-US" altLang="zh-TW"/>
          </a:p>
        </p:txBody>
      </p:sp>
      <p:pic>
        <p:nvPicPr>
          <p:cNvPr id="6" name="圖片 5">
            <a:extLst>
              <a:ext uri="{FF2B5EF4-FFF2-40B4-BE49-F238E27FC236}">
                <a16:creationId xmlns:a16="http://schemas.microsoft.com/office/drawing/2014/main" id="{1302B48C-B8EF-468D-A3EB-34412FCD35B9}"/>
              </a:ext>
            </a:extLst>
          </p:cNvPr>
          <p:cNvPicPr>
            <a:picLocks noChangeAspect="1"/>
          </p:cNvPicPr>
          <p:nvPr/>
        </p:nvPicPr>
        <p:blipFill>
          <a:blip r:embed="rId2"/>
          <a:stretch>
            <a:fillRect/>
          </a:stretch>
        </p:blipFill>
        <p:spPr>
          <a:xfrm>
            <a:off x="2009204" y="442495"/>
            <a:ext cx="8173591" cy="5973009"/>
          </a:xfrm>
          <a:prstGeom prst="rect">
            <a:avLst/>
          </a:prstGeom>
        </p:spPr>
      </p:pic>
    </p:spTree>
    <p:extLst>
      <p:ext uri="{BB962C8B-B14F-4D97-AF65-F5344CB8AC3E}">
        <p14:creationId xmlns:p14="http://schemas.microsoft.com/office/powerpoint/2010/main" val="14338968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3CBB8AA-C546-4EE5-A0AF-06C23A0AECE8}"/>
              </a:ext>
            </a:extLst>
          </p:cNvPr>
          <p:cNvSpPr>
            <a:spLocks noGrp="1"/>
          </p:cNvSpPr>
          <p:nvPr>
            <p:ph type="sldNum" sz="quarter" idx="12"/>
          </p:nvPr>
        </p:nvSpPr>
        <p:spPr/>
        <p:txBody>
          <a:bodyPr/>
          <a:lstStyle/>
          <a:p>
            <a:fld id="{F5266956-B1F5-4385-B837-32E585D3D944}" type="slidenum">
              <a:rPr lang="en-US" altLang="zh-TW" smtClean="0"/>
              <a:pPr/>
              <a:t>54</a:t>
            </a:fld>
            <a:endParaRPr lang="en-US" altLang="zh-TW"/>
          </a:p>
        </p:txBody>
      </p:sp>
      <p:sp>
        <p:nvSpPr>
          <p:cNvPr id="3" name="標題 2">
            <a:extLst>
              <a:ext uri="{FF2B5EF4-FFF2-40B4-BE49-F238E27FC236}">
                <a16:creationId xmlns:a16="http://schemas.microsoft.com/office/drawing/2014/main" id="{5E6AC55F-516D-41A2-800F-15A284ED090F}"/>
              </a:ext>
            </a:extLst>
          </p:cNvPr>
          <p:cNvSpPr>
            <a:spLocks noGrp="1"/>
          </p:cNvSpPr>
          <p:nvPr>
            <p:ph type="title"/>
          </p:nvPr>
        </p:nvSpPr>
        <p:spPr/>
        <p:txBody>
          <a:bodyPr/>
          <a:lstStyle/>
          <a:p>
            <a:r>
              <a:rPr lang="en-US" altLang="zh-TW" dirty="0"/>
              <a:t>Operation of a Biometric Authentication System: Enroll </a:t>
            </a:r>
            <a:r>
              <a:rPr lang="zh-TW" altLang="en-US" dirty="0"/>
              <a:t>註冊</a:t>
            </a:r>
            <a:r>
              <a:rPr lang="en-US" altLang="zh-TW" dirty="0"/>
              <a:t>/</a:t>
            </a:r>
            <a:r>
              <a:rPr lang="zh-TW" altLang="en-US" dirty="0"/>
              <a:t>登錄</a:t>
            </a:r>
          </a:p>
        </p:txBody>
      </p:sp>
      <p:pic>
        <p:nvPicPr>
          <p:cNvPr id="5" name="圖片 4">
            <a:extLst>
              <a:ext uri="{FF2B5EF4-FFF2-40B4-BE49-F238E27FC236}">
                <a16:creationId xmlns:a16="http://schemas.microsoft.com/office/drawing/2014/main" id="{87BADB39-80CE-45EF-90EC-200EC531B03D}"/>
              </a:ext>
            </a:extLst>
          </p:cNvPr>
          <p:cNvPicPr>
            <a:picLocks noChangeAspect="1"/>
          </p:cNvPicPr>
          <p:nvPr/>
        </p:nvPicPr>
        <p:blipFill>
          <a:blip r:embed="rId2"/>
          <a:stretch>
            <a:fillRect/>
          </a:stretch>
        </p:blipFill>
        <p:spPr>
          <a:xfrm>
            <a:off x="570729" y="1780945"/>
            <a:ext cx="11050542" cy="3296110"/>
          </a:xfrm>
          <a:prstGeom prst="rect">
            <a:avLst/>
          </a:prstGeom>
        </p:spPr>
      </p:pic>
      <p:sp>
        <p:nvSpPr>
          <p:cNvPr id="7" name="文字方塊 6">
            <a:extLst>
              <a:ext uri="{FF2B5EF4-FFF2-40B4-BE49-F238E27FC236}">
                <a16:creationId xmlns:a16="http://schemas.microsoft.com/office/drawing/2014/main" id="{9DD59A8C-20DD-479C-98AB-2E6288A4CF95}"/>
              </a:ext>
            </a:extLst>
          </p:cNvPr>
          <p:cNvSpPr txBox="1"/>
          <p:nvPr/>
        </p:nvSpPr>
        <p:spPr>
          <a:xfrm>
            <a:off x="498723" y="5316592"/>
            <a:ext cx="11285909" cy="461665"/>
          </a:xfrm>
          <a:prstGeom prst="rect">
            <a:avLst/>
          </a:prstGeom>
          <a:noFill/>
        </p:spPr>
        <p:txBody>
          <a:bodyPr wrap="square">
            <a:spAutoFit/>
          </a:bodyPr>
          <a:lstStyle/>
          <a:p>
            <a:r>
              <a:rPr lang="zh-TW" altLang="en-US" sz="2400" dirty="0"/>
              <a:t>Enrollment creates an association between a user and the user's biometric characteristics. </a:t>
            </a:r>
          </a:p>
        </p:txBody>
      </p:sp>
    </p:spTree>
    <p:extLst>
      <p:ext uri="{BB962C8B-B14F-4D97-AF65-F5344CB8AC3E}">
        <p14:creationId xmlns:p14="http://schemas.microsoft.com/office/powerpoint/2010/main" val="15057765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3CBB8AA-C546-4EE5-A0AF-06C23A0AECE8}"/>
              </a:ext>
            </a:extLst>
          </p:cNvPr>
          <p:cNvSpPr>
            <a:spLocks noGrp="1"/>
          </p:cNvSpPr>
          <p:nvPr>
            <p:ph type="sldNum" sz="quarter" idx="12"/>
          </p:nvPr>
        </p:nvSpPr>
        <p:spPr/>
        <p:txBody>
          <a:bodyPr/>
          <a:lstStyle/>
          <a:p>
            <a:fld id="{F5266956-B1F5-4385-B837-32E585D3D944}" type="slidenum">
              <a:rPr lang="en-US" altLang="zh-TW" smtClean="0"/>
              <a:pPr/>
              <a:t>55</a:t>
            </a:fld>
            <a:endParaRPr lang="en-US" altLang="zh-TW"/>
          </a:p>
        </p:txBody>
      </p:sp>
      <p:sp>
        <p:nvSpPr>
          <p:cNvPr id="3" name="標題 2">
            <a:extLst>
              <a:ext uri="{FF2B5EF4-FFF2-40B4-BE49-F238E27FC236}">
                <a16:creationId xmlns:a16="http://schemas.microsoft.com/office/drawing/2014/main" id="{5E6AC55F-516D-41A2-800F-15A284ED090F}"/>
              </a:ext>
            </a:extLst>
          </p:cNvPr>
          <p:cNvSpPr>
            <a:spLocks noGrp="1"/>
          </p:cNvSpPr>
          <p:nvPr>
            <p:ph type="title"/>
          </p:nvPr>
        </p:nvSpPr>
        <p:spPr/>
        <p:txBody>
          <a:bodyPr/>
          <a:lstStyle/>
          <a:p>
            <a:r>
              <a:rPr lang="en-US" altLang="zh-TW" dirty="0"/>
              <a:t>Operation of a Biometric Authentication System: Verify </a:t>
            </a:r>
            <a:r>
              <a:rPr lang="zh-TW" altLang="en-US" dirty="0"/>
              <a:t>驗證</a:t>
            </a:r>
          </a:p>
        </p:txBody>
      </p:sp>
      <p:pic>
        <p:nvPicPr>
          <p:cNvPr id="6" name="圖片 5">
            <a:extLst>
              <a:ext uri="{FF2B5EF4-FFF2-40B4-BE49-F238E27FC236}">
                <a16:creationId xmlns:a16="http://schemas.microsoft.com/office/drawing/2014/main" id="{7EF304F3-EADD-40D6-9351-28F0388197F1}"/>
              </a:ext>
            </a:extLst>
          </p:cNvPr>
          <p:cNvPicPr>
            <a:picLocks noChangeAspect="1"/>
          </p:cNvPicPr>
          <p:nvPr/>
        </p:nvPicPr>
        <p:blipFill>
          <a:blip r:embed="rId2"/>
          <a:stretch>
            <a:fillRect/>
          </a:stretch>
        </p:blipFill>
        <p:spPr>
          <a:xfrm>
            <a:off x="589781" y="1791316"/>
            <a:ext cx="11012437" cy="3581900"/>
          </a:xfrm>
          <a:prstGeom prst="rect">
            <a:avLst/>
          </a:prstGeom>
        </p:spPr>
      </p:pic>
    </p:spTree>
    <p:extLst>
      <p:ext uri="{BB962C8B-B14F-4D97-AF65-F5344CB8AC3E}">
        <p14:creationId xmlns:p14="http://schemas.microsoft.com/office/powerpoint/2010/main" val="1433061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3CBB8AA-C546-4EE5-A0AF-06C23A0AECE8}"/>
              </a:ext>
            </a:extLst>
          </p:cNvPr>
          <p:cNvSpPr>
            <a:spLocks noGrp="1"/>
          </p:cNvSpPr>
          <p:nvPr>
            <p:ph type="sldNum" sz="quarter" idx="12"/>
          </p:nvPr>
        </p:nvSpPr>
        <p:spPr/>
        <p:txBody>
          <a:bodyPr/>
          <a:lstStyle/>
          <a:p>
            <a:fld id="{F5266956-B1F5-4385-B837-32E585D3D944}" type="slidenum">
              <a:rPr lang="en-US" altLang="zh-TW" smtClean="0"/>
              <a:pPr/>
              <a:t>56</a:t>
            </a:fld>
            <a:endParaRPr lang="en-US" altLang="zh-TW"/>
          </a:p>
        </p:txBody>
      </p:sp>
      <p:sp>
        <p:nvSpPr>
          <p:cNvPr id="3" name="標題 2">
            <a:extLst>
              <a:ext uri="{FF2B5EF4-FFF2-40B4-BE49-F238E27FC236}">
                <a16:creationId xmlns:a16="http://schemas.microsoft.com/office/drawing/2014/main" id="{5E6AC55F-516D-41A2-800F-15A284ED090F}"/>
              </a:ext>
            </a:extLst>
          </p:cNvPr>
          <p:cNvSpPr>
            <a:spLocks noGrp="1"/>
          </p:cNvSpPr>
          <p:nvPr>
            <p:ph type="title"/>
          </p:nvPr>
        </p:nvSpPr>
        <p:spPr/>
        <p:txBody>
          <a:bodyPr/>
          <a:lstStyle/>
          <a:p>
            <a:r>
              <a:rPr lang="en-US" altLang="zh-TW" dirty="0"/>
              <a:t>Operation of a Biometric Authentication System: Identify </a:t>
            </a:r>
            <a:r>
              <a:rPr lang="zh-TW" altLang="en-US" dirty="0"/>
              <a:t>識別</a:t>
            </a:r>
          </a:p>
        </p:txBody>
      </p:sp>
      <p:pic>
        <p:nvPicPr>
          <p:cNvPr id="6" name="圖片 5">
            <a:extLst>
              <a:ext uri="{FF2B5EF4-FFF2-40B4-BE49-F238E27FC236}">
                <a16:creationId xmlns:a16="http://schemas.microsoft.com/office/drawing/2014/main" id="{5BCEF7A2-15BE-4086-9ED0-F24B27025291}"/>
              </a:ext>
            </a:extLst>
          </p:cNvPr>
          <p:cNvPicPr>
            <a:picLocks noChangeAspect="1"/>
          </p:cNvPicPr>
          <p:nvPr/>
        </p:nvPicPr>
        <p:blipFill>
          <a:blip r:embed="rId2"/>
          <a:stretch>
            <a:fillRect/>
          </a:stretch>
        </p:blipFill>
        <p:spPr>
          <a:xfrm>
            <a:off x="580255" y="1844271"/>
            <a:ext cx="11031489" cy="3600953"/>
          </a:xfrm>
          <a:prstGeom prst="rect">
            <a:avLst/>
          </a:prstGeom>
        </p:spPr>
      </p:pic>
      <p:sp>
        <p:nvSpPr>
          <p:cNvPr id="8" name="文字方塊 7">
            <a:extLst>
              <a:ext uri="{FF2B5EF4-FFF2-40B4-BE49-F238E27FC236}">
                <a16:creationId xmlns:a16="http://schemas.microsoft.com/office/drawing/2014/main" id="{DCB5F9BD-2A9A-471D-92E5-1F618C097D4E}"/>
              </a:ext>
            </a:extLst>
          </p:cNvPr>
          <p:cNvSpPr txBox="1"/>
          <p:nvPr/>
        </p:nvSpPr>
        <p:spPr>
          <a:xfrm>
            <a:off x="911424" y="5449816"/>
            <a:ext cx="10317009" cy="830997"/>
          </a:xfrm>
          <a:prstGeom prst="rect">
            <a:avLst/>
          </a:prstGeom>
          <a:noFill/>
        </p:spPr>
        <p:txBody>
          <a:bodyPr wrap="square">
            <a:spAutoFit/>
          </a:bodyPr>
          <a:lstStyle/>
          <a:p>
            <a:r>
              <a:rPr lang="en-US" altLang="zh-TW" sz="2400" dirty="0"/>
              <a:t>U</a:t>
            </a:r>
            <a:r>
              <a:rPr lang="zh-TW" altLang="en-US" sz="2400" dirty="0"/>
              <a:t>ser authentication either involves verifying that a claimed user is the actual user or identifying an unknown user.</a:t>
            </a:r>
          </a:p>
        </p:txBody>
      </p:sp>
    </p:spTree>
    <p:extLst>
      <p:ext uri="{BB962C8B-B14F-4D97-AF65-F5344CB8AC3E}">
        <p14:creationId xmlns:p14="http://schemas.microsoft.com/office/powerpoint/2010/main" val="2856195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823367E-BDAE-4478-AB12-D4C74EB9931D}"/>
              </a:ext>
            </a:extLst>
          </p:cNvPr>
          <p:cNvSpPr>
            <a:spLocks noGrp="1"/>
          </p:cNvSpPr>
          <p:nvPr>
            <p:ph type="sldNum" sz="quarter" idx="12"/>
          </p:nvPr>
        </p:nvSpPr>
        <p:spPr/>
        <p:txBody>
          <a:bodyPr/>
          <a:lstStyle/>
          <a:p>
            <a:fld id="{0BC55746-04A1-42DC-A0BC-1E09A8E18DBD}" type="slidenum">
              <a:rPr lang="en-US" altLang="zh-TW" smtClean="0"/>
              <a:pPr/>
              <a:t>57</a:t>
            </a:fld>
            <a:endParaRPr lang="en-US" altLang="zh-TW"/>
          </a:p>
        </p:txBody>
      </p:sp>
      <p:sp>
        <p:nvSpPr>
          <p:cNvPr id="3" name="標題 2">
            <a:extLst>
              <a:ext uri="{FF2B5EF4-FFF2-40B4-BE49-F238E27FC236}">
                <a16:creationId xmlns:a16="http://schemas.microsoft.com/office/drawing/2014/main" id="{A547C62E-D43A-40B3-9999-490C39EE35C8}"/>
              </a:ext>
            </a:extLst>
          </p:cNvPr>
          <p:cNvSpPr>
            <a:spLocks noGrp="1"/>
          </p:cNvSpPr>
          <p:nvPr>
            <p:ph type="title"/>
          </p:nvPr>
        </p:nvSpPr>
        <p:spPr>
          <a:xfrm>
            <a:off x="845127" y="365760"/>
            <a:ext cx="10515600" cy="614968"/>
          </a:xfrm>
        </p:spPr>
        <p:txBody>
          <a:bodyPr>
            <a:normAutofit/>
          </a:bodyPr>
          <a:lstStyle/>
          <a:p>
            <a:r>
              <a:rPr lang="en-US" altLang="zh-TW" sz="2400" dirty="0"/>
              <a:t>Profiles of a Biometric Characteristic of an Imposter and an Authorized User</a:t>
            </a:r>
            <a:endParaRPr lang="zh-TW" altLang="en-US" sz="2400" dirty="0"/>
          </a:p>
        </p:txBody>
      </p:sp>
      <p:pic>
        <p:nvPicPr>
          <p:cNvPr id="7" name="圖片 6">
            <a:extLst>
              <a:ext uri="{FF2B5EF4-FFF2-40B4-BE49-F238E27FC236}">
                <a16:creationId xmlns:a16="http://schemas.microsoft.com/office/drawing/2014/main" id="{A1F07521-FD26-448A-BF39-A637587B64DF}"/>
              </a:ext>
            </a:extLst>
          </p:cNvPr>
          <p:cNvPicPr>
            <a:picLocks noChangeAspect="1"/>
          </p:cNvPicPr>
          <p:nvPr/>
        </p:nvPicPr>
        <p:blipFill>
          <a:blip r:embed="rId2"/>
          <a:stretch>
            <a:fillRect/>
          </a:stretch>
        </p:blipFill>
        <p:spPr>
          <a:xfrm>
            <a:off x="551384" y="980729"/>
            <a:ext cx="7526790" cy="5877272"/>
          </a:xfrm>
          <a:prstGeom prst="rect">
            <a:avLst/>
          </a:prstGeom>
        </p:spPr>
      </p:pic>
      <p:sp>
        <p:nvSpPr>
          <p:cNvPr id="6" name="文字方塊 5">
            <a:extLst>
              <a:ext uri="{FF2B5EF4-FFF2-40B4-BE49-F238E27FC236}">
                <a16:creationId xmlns:a16="http://schemas.microsoft.com/office/drawing/2014/main" id="{5ECD911D-1119-48C1-A229-144CAFDA5360}"/>
              </a:ext>
            </a:extLst>
          </p:cNvPr>
          <p:cNvSpPr txBox="1"/>
          <p:nvPr/>
        </p:nvSpPr>
        <p:spPr>
          <a:xfrm>
            <a:off x="1342368" y="1556792"/>
            <a:ext cx="1374884" cy="369332"/>
          </a:xfrm>
          <a:prstGeom prst="rect">
            <a:avLst/>
          </a:prstGeom>
          <a:noFill/>
        </p:spPr>
        <p:txBody>
          <a:bodyPr wrap="square">
            <a:spAutoFit/>
          </a:bodyPr>
          <a:lstStyle/>
          <a:p>
            <a:r>
              <a:rPr lang="zh-TW" altLang="en-US" dirty="0"/>
              <a:t>冒名頂替者</a:t>
            </a:r>
          </a:p>
        </p:txBody>
      </p:sp>
      <p:sp>
        <p:nvSpPr>
          <p:cNvPr id="8" name="文字方塊 7">
            <a:extLst>
              <a:ext uri="{FF2B5EF4-FFF2-40B4-BE49-F238E27FC236}">
                <a16:creationId xmlns:a16="http://schemas.microsoft.com/office/drawing/2014/main" id="{27CA62D6-6A7B-4117-B14A-A5ED27203ACC}"/>
              </a:ext>
            </a:extLst>
          </p:cNvPr>
          <p:cNvSpPr txBox="1"/>
          <p:nvPr/>
        </p:nvSpPr>
        <p:spPr>
          <a:xfrm>
            <a:off x="5924128" y="1556792"/>
            <a:ext cx="1106872" cy="369332"/>
          </a:xfrm>
          <a:prstGeom prst="rect">
            <a:avLst/>
          </a:prstGeom>
          <a:noFill/>
        </p:spPr>
        <p:txBody>
          <a:bodyPr wrap="square">
            <a:spAutoFit/>
          </a:bodyPr>
          <a:lstStyle/>
          <a:p>
            <a:r>
              <a:rPr lang="zh-TW" altLang="en-US" dirty="0"/>
              <a:t>授權用戶</a:t>
            </a:r>
          </a:p>
        </p:txBody>
      </p:sp>
      <mc:AlternateContent xmlns:mc="http://schemas.openxmlformats.org/markup-compatibility/2006">
        <mc:Choice xmlns:a14="http://schemas.microsoft.com/office/drawing/2010/main" Requires="a14">
          <p:sp>
            <p:nvSpPr>
              <p:cNvPr id="10" name="文字方塊 9">
                <a:extLst>
                  <a:ext uri="{FF2B5EF4-FFF2-40B4-BE49-F238E27FC236}">
                    <a16:creationId xmlns:a16="http://schemas.microsoft.com/office/drawing/2014/main" id="{D5B2FF98-54B1-48EF-96AC-90804A5E441D}"/>
                  </a:ext>
                </a:extLst>
              </p:cNvPr>
              <p:cNvSpPr txBox="1"/>
              <p:nvPr/>
            </p:nvSpPr>
            <p:spPr>
              <a:xfrm>
                <a:off x="7888057" y="2474184"/>
                <a:ext cx="4008809" cy="1754326"/>
              </a:xfrm>
              <a:prstGeom prst="rect">
                <a:avLst/>
              </a:prstGeom>
              <a:noFill/>
            </p:spPr>
            <p:txBody>
              <a:bodyPr wrap="square">
                <a:spAutoFit/>
              </a:bodyPr>
              <a:lstStyle/>
              <a:p>
                <a:pPr marL="285750" indent="-285750">
                  <a:buFont typeface="Arial" panose="020B0604020202020204" pitchFamily="34" charset="0"/>
                  <a:buChar char="•"/>
                </a:pPr>
                <a:r>
                  <a:rPr lang="en-US" altLang="zh-TW" dirty="0">
                    <a:latin typeface="微軟正黑體" panose="020B0604030504040204" pitchFamily="34" charset="-120"/>
                    <a:ea typeface="微軟正黑體" panose="020B0604030504040204" pitchFamily="34" charset="-120"/>
                  </a:rPr>
                  <a:t>The matching score </a:t>
                </a:r>
                <a14:m>
                  <m:oMath xmlns:m="http://schemas.openxmlformats.org/officeDocument/2006/math">
                    <m:r>
                      <a:rPr lang="en-US" altLang="zh-TW" b="0" i="1" smtClean="0">
                        <a:latin typeface="Cambria Math" panose="02040503050406030204" pitchFamily="18" charset="0"/>
                      </a:rPr>
                      <m:t>𝑠</m:t>
                    </m:r>
                  </m:oMath>
                </a14:m>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匹配分數</a:t>
                </a:r>
                <a:endParaRPr lang="en-US" altLang="zh-TW" dirty="0">
                  <a:latin typeface="微軟正黑體" panose="020B0604030504040204" pitchFamily="34" charset="-120"/>
                  <a:ea typeface="微軟正黑體" panose="020B0604030504040204" pitchFamily="34" charset="-120"/>
                </a:endParaRPr>
              </a:p>
              <a:p>
                <a:pPr marL="742950" lvl="1"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進行多次匹配，</a:t>
                </a:r>
                <a:endParaRPr lang="en-US" altLang="zh-TW" dirty="0">
                  <a:latin typeface="微軟正黑體" panose="020B0604030504040204" pitchFamily="34" charset="-120"/>
                  <a:ea typeface="微軟正黑體" panose="020B0604030504040204" pitchFamily="34" charset="-120"/>
                </a:endParaRPr>
              </a:p>
              <a:p>
                <a:pPr marL="742950" lvl="1"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每次匹配的結果未必相同</a:t>
                </a:r>
                <a:endParaRPr lang="en-US" altLang="zh-TW" dirty="0">
                  <a:latin typeface="微軟正黑體" panose="020B0604030504040204" pitchFamily="34" charset="-120"/>
                  <a:ea typeface="微軟正黑體" panose="020B0604030504040204" pitchFamily="34" charset="-120"/>
                </a:endParaRPr>
              </a:p>
              <a:p>
                <a:pPr marL="742950" lvl="1"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機率分佈</a:t>
                </a:r>
                <a:endParaRPr lang="en-US" altLang="zh-TW"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dirty="0">
                    <a:latin typeface="微軟正黑體" panose="020B0604030504040204" pitchFamily="34" charset="-120"/>
                    <a:ea typeface="微軟正黑體" panose="020B0604030504040204" pitchFamily="34" charset="-120"/>
                  </a:rPr>
                  <a:t>A threshold value </a:t>
                </a:r>
                <a14:m>
                  <m:oMath xmlns:m="http://schemas.openxmlformats.org/officeDocument/2006/math">
                    <m:r>
                      <a:rPr lang="en-US" altLang="zh-TW" b="0" i="1" smtClean="0">
                        <a:latin typeface="Cambria Math" panose="02040503050406030204" pitchFamily="18" charset="0"/>
                      </a:rPr>
                      <m:t>𝑡</m:t>
                    </m:r>
                  </m:oMath>
                </a14:m>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臨界值</a:t>
                </a:r>
                <a:endParaRPr lang="en-US" altLang="zh-TW" dirty="0">
                  <a:latin typeface="微軟正黑體" panose="020B0604030504040204" pitchFamily="34" charset="-120"/>
                  <a:ea typeface="微軟正黑體" panose="020B0604030504040204" pitchFamily="34" charset="-120"/>
                </a:endParaRPr>
              </a:p>
              <a:p>
                <a:pPr marL="742950" lvl="1"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匹配成功 </a:t>
                </a:r>
                <a14:m>
                  <m:oMath xmlns:m="http://schemas.openxmlformats.org/officeDocument/2006/math">
                    <m:r>
                      <a:rPr lang="en-US" altLang="zh-TW" smtClean="0">
                        <a:latin typeface="Cambria Math" panose="02040503050406030204" pitchFamily="18" charset="0"/>
                      </a:rPr>
                      <m:t>𝑠</m:t>
                    </m:r>
                    <m:r>
                      <a:rPr lang="en-US" altLang="zh-TW" smtClean="0">
                        <a:latin typeface="Cambria Math" panose="02040503050406030204" pitchFamily="18" charset="0"/>
                      </a:rPr>
                      <m:t>≥</m:t>
                    </m:r>
                    <m:r>
                      <a:rPr lang="en-US" altLang="zh-TW" smtClean="0">
                        <a:latin typeface="Cambria Math" panose="02040503050406030204" pitchFamily="18" charset="0"/>
                      </a:rPr>
                      <m:t>𝑡</m:t>
                    </m:r>
                  </m:oMath>
                </a14:m>
                <a:r>
                  <a:rPr lang="en-US" altLang="zh-TW" dirty="0">
                    <a:latin typeface="微軟正黑體" panose="020B0604030504040204" pitchFamily="34" charset="-120"/>
                    <a:ea typeface="微軟正黑體" panose="020B0604030504040204" pitchFamily="34" charset="-120"/>
                  </a:rPr>
                  <a:t> </a:t>
                </a:r>
                <a:endParaRPr lang="zh-TW" altLang="en-US" dirty="0">
                  <a:latin typeface="微軟正黑體" panose="020B0604030504040204" pitchFamily="34" charset="-120"/>
                  <a:ea typeface="微軟正黑體" panose="020B0604030504040204" pitchFamily="34" charset="-120"/>
                </a:endParaRPr>
              </a:p>
            </p:txBody>
          </p:sp>
        </mc:Choice>
        <mc:Fallback>
          <p:sp>
            <p:nvSpPr>
              <p:cNvPr id="10" name="文字方塊 9">
                <a:extLst>
                  <a:ext uri="{FF2B5EF4-FFF2-40B4-BE49-F238E27FC236}">
                    <a16:creationId xmlns:a16="http://schemas.microsoft.com/office/drawing/2014/main" id="{D5B2FF98-54B1-48EF-96AC-90804A5E441D}"/>
                  </a:ext>
                </a:extLst>
              </p:cNvPr>
              <p:cNvSpPr txBox="1">
                <a:spLocks noRot="1" noChangeAspect="1" noMove="1" noResize="1" noEditPoints="1" noAdjustHandles="1" noChangeArrowheads="1" noChangeShapeType="1" noTextEdit="1"/>
              </p:cNvSpPr>
              <p:nvPr/>
            </p:nvSpPr>
            <p:spPr>
              <a:xfrm>
                <a:off x="7888057" y="2474184"/>
                <a:ext cx="4008809" cy="1754326"/>
              </a:xfrm>
              <a:prstGeom prst="rect">
                <a:avLst/>
              </a:prstGeom>
              <a:blipFill>
                <a:blip r:embed="rId3"/>
                <a:stretch>
                  <a:fillRect l="-1064" t="-2083" b="-4514"/>
                </a:stretch>
              </a:blipFill>
            </p:spPr>
            <p:txBody>
              <a:bodyPr/>
              <a:lstStyle/>
              <a:p>
                <a:r>
                  <a:rPr lang="zh-TW" altLang="en-US">
                    <a:noFill/>
                  </a:rPr>
                  <a:t> </a:t>
                </a:r>
              </a:p>
            </p:txBody>
          </p:sp>
        </mc:Fallback>
      </mc:AlternateContent>
      <p:sp>
        <p:nvSpPr>
          <p:cNvPr id="12" name="文字方塊 11">
            <a:extLst>
              <a:ext uri="{FF2B5EF4-FFF2-40B4-BE49-F238E27FC236}">
                <a16:creationId xmlns:a16="http://schemas.microsoft.com/office/drawing/2014/main" id="{290D9DED-7142-4BF0-A0B7-324E9A35E395}"/>
              </a:ext>
            </a:extLst>
          </p:cNvPr>
          <p:cNvSpPr txBox="1"/>
          <p:nvPr/>
        </p:nvSpPr>
        <p:spPr>
          <a:xfrm>
            <a:off x="7919839" y="1556792"/>
            <a:ext cx="4008809" cy="461665"/>
          </a:xfrm>
          <a:prstGeom prst="rect">
            <a:avLst/>
          </a:prstGeom>
          <a:noFill/>
        </p:spPr>
        <p:txBody>
          <a:bodyPr wrap="square">
            <a:spAutoFit/>
          </a:bodyPr>
          <a:lstStyle/>
          <a:p>
            <a:r>
              <a:rPr lang="en-US" altLang="zh-TW" sz="2400" dirty="0">
                <a:latin typeface="微軟正黑體" panose="020B0604030504040204" pitchFamily="34" charset="-120"/>
                <a:ea typeface="微軟正黑體" panose="020B0604030504040204" pitchFamily="34" charset="-120"/>
              </a:rPr>
              <a:t>Biometric Accuracy </a:t>
            </a:r>
            <a:r>
              <a:rPr lang="zh-TW" altLang="en-US" sz="2400" dirty="0">
                <a:latin typeface="微軟正黑體" panose="020B0604030504040204" pitchFamily="34" charset="-120"/>
                <a:ea typeface="微軟正黑體" panose="020B0604030504040204" pitchFamily="34" charset="-120"/>
              </a:rPr>
              <a:t>準確度</a:t>
            </a:r>
          </a:p>
        </p:txBody>
      </p:sp>
    </p:spTree>
    <p:extLst>
      <p:ext uri="{BB962C8B-B14F-4D97-AF65-F5344CB8AC3E}">
        <p14:creationId xmlns:p14="http://schemas.microsoft.com/office/powerpoint/2010/main" val="11061376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1F8C2FE-7E79-4719-8AC3-AF9364B38F35}"/>
              </a:ext>
            </a:extLst>
          </p:cNvPr>
          <p:cNvSpPr>
            <a:spLocks noGrp="1"/>
          </p:cNvSpPr>
          <p:nvPr>
            <p:ph type="sldNum" sz="quarter" idx="12"/>
          </p:nvPr>
        </p:nvSpPr>
        <p:spPr/>
        <p:txBody>
          <a:bodyPr/>
          <a:lstStyle/>
          <a:p>
            <a:fld id="{0BC55746-04A1-42DC-A0BC-1E09A8E18DBD}" type="slidenum">
              <a:rPr lang="en-US" altLang="zh-TW" smtClean="0"/>
              <a:pPr/>
              <a:t>58</a:t>
            </a:fld>
            <a:endParaRPr lang="en-US" altLang="zh-TW"/>
          </a:p>
        </p:txBody>
      </p:sp>
      <p:sp>
        <p:nvSpPr>
          <p:cNvPr id="3" name="標題 2">
            <a:extLst>
              <a:ext uri="{FF2B5EF4-FFF2-40B4-BE49-F238E27FC236}">
                <a16:creationId xmlns:a16="http://schemas.microsoft.com/office/drawing/2014/main" id="{397242EC-3308-4136-8D76-AD529842F73F}"/>
              </a:ext>
            </a:extLst>
          </p:cNvPr>
          <p:cNvSpPr>
            <a:spLocks noGrp="1"/>
          </p:cNvSpPr>
          <p:nvPr>
            <p:ph type="title"/>
          </p:nvPr>
        </p:nvSpPr>
        <p:spPr>
          <a:xfrm>
            <a:off x="845127" y="365760"/>
            <a:ext cx="10515600" cy="903000"/>
          </a:xfrm>
        </p:spPr>
        <p:txBody>
          <a:bodyPr>
            <a:normAutofit/>
          </a:bodyPr>
          <a:lstStyle/>
          <a:p>
            <a:r>
              <a:rPr lang="en-US" altLang="zh-TW" sz="2400" dirty="0"/>
              <a:t>Idealized Biometric Measurement Operating Characteristic Curves (log-log scale)</a:t>
            </a:r>
            <a:endParaRPr lang="zh-TW" altLang="en-US" sz="2400" dirty="0"/>
          </a:p>
        </p:txBody>
      </p:sp>
      <p:pic>
        <p:nvPicPr>
          <p:cNvPr id="5" name="圖片 4">
            <a:extLst>
              <a:ext uri="{FF2B5EF4-FFF2-40B4-BE49-F238E27FC236}">
                <a16:creationId xmlns:a16="http://schemas.microsoft.com/office/drawing/2014/main" id="{3EA0E89B-3E87-410A-9EED-9DC414029476}"/>
              </a:ext>
            </a:extLst>
          </p:cNvPr>
          <p:cNvPicPr>
            <a:picLocks noChangeAspect="1"/>
          </p:cNvPicPr>
          <p:nvPr/>
        </p:nvPicPr>
        <p:blipFill>
          <a:blip r:embed="rId2"/>
          <a:stretch>
            <a:fillRect/>
          </a:stretch>
        </p:blipFill>
        <p:spPr>
          <a:xfrm>
            <a:off x="1055440" y="963208"/>
            <a:ext cx="5976664" cy="5894792"/>
          </a:xfrm>
          <a:prstGeom prst="rect">
            <a:avLst/>
          </a:prstGeom>
        </p:spPr>
      </p:pic>
      <p:sp>
        <p:nvSpPr>
          <p:cNvPr id="4" name="文字方塊 3">
            <a:extLst>
              <a:ext uri="{FF2B5EF4-FFF2-40B4-BE49-F238E27FC236}">
                <a16:creationId xmlns:a16="http://schemas.microsoft.com/office/drawing/2014/main" id="{78C4CB0E-0BBB-4BB1-80DE-FB6868B5AC73}"/>
              </a:ext>
            </a:extLst>
          </p:cNvPr>
          <p:cNvSpPr txBox="1"/>
          <p:nvPr/>
        </p:nvSpPr>
        <p:spPr>
          <a:xfrm>
            <a:off x="5087888" y="4725144"/>
            <a:ext cx="595035" cy="584775"/>
          </a:xfrm>
          <a:prstGeom prst="rect">
            <a:avLst/>
          </a:prstGeom>
          <a:noFill/>
        </p:spPr>
        <p:txBody>
          <a:bodyPr wrap="none" rtlCol="0">
            <a:spAutoFit/>
          </a:bodyPr>
          <a:lstStyle/>
          <a:p>
            <a:r>
              <a:rPr lang="zh-TW" altLang="en-US" sz="3200" dirty="0">
                <a:solidFill>
                  <a:srgbClr val="FF0000"/>
                </a:solidFill>
                <a:latin typeface="微軟正黑體" panose="020B0604030504040204" pitchFamily="34" charset="-120"/>
                <a:ea typeface="微軟正黑體" panose="020B0604030504040204" pitchFamily="34" charset="-120"/>
              </a:rPr>
              <a:t>優</a:t>
            </a:r>
          </a:p>
        </p:txBody>
      </p:sp>
      <p:sp>
        <p:nvSpPr>
          <p:cNvPr id="6" name="文字方塊 5">
            <a:extLst>
              <a:ext uri="{FF2B5EF4-FFF2-40B4-BE49-F238E27FC236}">
                <a16:creationId xmlns:a16="http://schemas.microsoft.com/office/drawing/2014/main" id="{13A6C576-BCFA-4599-AD09-237F9F835880}"/>
              </a:ext>
            </a:extLst>
          </p:cNvPr>
          <p:cNvSpPr txBox="1"/>
          <p:nvPr/>
        </p:nvSpPr>
        <p:spPr>
          <a:xfrm>
            <a:off x="3071664" y="1842565"/>
            <a:ext cx="595035" cy="584775"/>
          </a:xfrm>
          <a:prstGeom prst="rect">
            <a:avLst/>
          </a:prstGeom>
          <a:noFill/>
        </p:spPr>
        <p:txBody>
          <a:bodyPr wrap="none" rtlCol="0">
            <a:spAutoFit/>
          </a:bodyPr>
          <a:lstStyle/>
          <a:p>
            <a:r>
              <a:rPr lang="zh-TW" altLang="en-US" sz="3200" dirty="0">
                <a:solidFill>
                  <a:srgbClr val="FF0000"/>
                </a:solidFill>
                <a:latin typeface="微軟正黑體" panose="020B0604030504040204" pitchFamily="34" charset="-120"/>
                <a:ea typeface="微軟正黑體" panose="020B0604030504040204" pitchFamily="34" charset="-120"/>
              </a:rPr>
              <a:t>劣</a:t>
            </a:r>
          </a:p>
        </p:txBody>
      </p:sp>
    </p:spTree>
    <p:extLst>
      <p:ext uri="{BB962C8B-B14F-4D97-AF65-F5344CB8AC3E}">
        <p14:creationId xmlns:p14="http://schemas.microsoft.com/office/powerpoint/2010/main" val="10496804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70CD1D2-E204-4EAF-AE4A-9C059AA647DC}"/>
              </a:ext>
            </a:extLst>
          </p:cNvPr>
          <p:cNvSpPr>
            <a:spLocks noGrp="1"/>
          </p:cNvSpPr>
          <p:nvPr>
            <p:ph type="sldNum" sz="quarter" idx="12"/>
          </p:nvPr>
        </p:nvSpPr>
        <p:spPr/>
        <p:txBody>
          <a:bodyPr/>
          <a:lstStyle/>
          <a:p>
            <a:fld id="{0BC55746-04A1-42DC-A0BC-1E09A8E18DBD}" type="slidenum">
              <a:rPr lang="en-US" altLang="zh-TW" smtClean="0"/>
              <a:pPr/>
              <a:t>59</a:t>
            </a:fld>
            <a:endParaRPr lang="en-US" altLang="zh-TW"/>
          </a:p>
        </p:txBody>
      </p:sp>
      <p:sp>
        <p:nvSpPr>
          <p:cNvPr id="3" name="標題 2">
            <a:extLst>
              <a:ext uri="{FF2B5EF4-FFF2-40B4-BE49-F238E27FC236}">
                <a16:creationId xmlns:a16="http://schemas.microsoft.com/office/drawing/2014/main" id="{4AC7AAE1-DDA2-43C3-8902-9F70D3E8C259}"/>
              </a:ext>
            </a:extLst>
          </p:cNvPr>
          <p:cNvSpPr>
            <a:spLocks noGrp="1"/>
          </p:cNvSpPr>
          <p:nvPr>
            <p:ph type="title"/>
          </p:nvPr>
        </p:nvSpPr>
        <p:spPr/>
        <p:txBody>
          <a:bodyPr>
            <a:normAutofit/>
          </a:bodyPr>
          <a:lstStyle/>
          <a:p>
            <a:r>
              <a:rPr lang="en-US" altLang="zh-TW" dirty="0"/>
              <a:t>Actual Biometric Measurement Operating Characteristic Curves</a:t>
            </a:r>
            <a:endParaRPr lang="zh-TW" altLang="en-US" dirty="0"/>
          </a:p>
        </p:txBody>
      </p:sp>
      <p:pic>
        <p:nvPicPr>
          <p:cNvPr id="5" name="圖片 4">
            <a:extLst>
              <a:ext uri="{FF2B5EF4-FFF2-40B4-BE49-F238E27FC236}">
                <a16:creationId xmlns:a16="http://schemas.microsoft.com/office/drawing/2014/main" id="{5ABD0B7D-D0F2-4C03-B6AA-83E4520C2494}"/>
              </a:ext>
            </a:extLst>
          </p:cNvPr>
          <p:cNvPicPr>
            <a:picLocks noChangeAspect="1"/>
          </p:cNvPicPr>
          <p:nvPr/>
        </p:nvPicPr>
        <p:blipFill>
          <a:blip r:embed="rId2"/>
          <a:stretch>
            <a:fillRect/>
          </a:stretch>
        </p:blipFill>
        <p:spPr>
          <a:xfrm>
            <a:off x="1055440" y="1691322"/>
            <a:ext cx="8568952" cy="5065048"/>
          </a:xfrm>
          <a:prstGeom prst="rect">
            <a:avLst/>
          </a:prstGeom>
        </p:spPr>
      </p:pic>
      <p:sp>
        <p:nvSpPr>
          <p:cNvPr id="4" name="橢圓 3">
            <a:extLst>
              <a:ext uri="{FF2B5EF4-FFF2-40B4-BE49-F238E27FC236}">
                <a16:creationId xmlns:a16="http://schemas.microsoft.com/office/drawing/2014/main" id="{A241D59D-CA89-4B58-AD63-FC3086A61FF7}"/>
              </a:ext>
            </a:extLst>
          </p:cNvPr>
          <p:cNvSpPr/>
          <p:nvPr/>
        </p:nvSpPr>
        <p:spPr>
          <a:xfrm>
            <a:off x="1847528" y="4149080"/>
            <a:ext cx="432048" cy="4320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8948D1AF-ABF0-4AA9-AEE6-C1211B030891}"/>
              </a:ext>
            </a:extLst>
          </p:cNvPr>
          <p:cNvSpPr txBox="1"/>
          <p:nvPr/>
        </p:nvSpPr>
        <p:spPr>
          <a:xfrm>
            <a:off x="1343472" y="3758582"/>
            <a:ext cx="1569660" cy="369332"/>
          </a:xfrm>
          <a:prstGeom prst="rect">
            <a:avLst/>
          </a:prstGeom>
          <a:noFill/>
        </p:spPr>
        <p:txBody>
          <a:bodyPr wrap="none" rtlCol="0">
            <a:spAutoFit/>
          </a:bodyPr>
          <a:lstStyle/>
          <a:p>
            <a:r>
              <a:rPr lang="zh-TW" altLang="en-US" dirty="0">
                <a:solidFill>
                  <a:srgbClr val="FF0000"/>
                </a:solidFill>
              </a:rPr>
              <a:t>虹膜不出錯！</a:t>
            </a:r>
          </a:p>
        </p:txBody>
      </p:sp>
    </p:spTree>
    <p:extLst>
      <p:ext uri="{BB962C8B-B14F-4D97-AF65-F5344CB8AC3E}">
        <p14:creationId xmlns:p14="http://schemas.microsoft.com/office/powerpoint/2010/main" val="2962347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A3BE9A8-96FA-4545-8F8B-423DF213A7D7}"/>
              </a:ext>
            </a:extLst>
          </p:cNvPr>
          <p:cNvSpPr>
            <a:spLocks noGrp="1"/>
          </p:cNvSpPr>
          <p:nvPr>
            <p:ph type="sldNum" sz="quarter" idx="12"/>
          </p:nvPr>
        </p:nvSpPr>
        <p:spPr/>
        <p:txBody>
          <a:bodyPr/>
          <a:lstStyle/>
          <a:p>
            <a:fld id="{F5266956-B1F5-4385-B837-32E585D3D944}" type="slidenum">
              <a:rPr lang="en-US" altLang="zh-TW" smtClean="0"/>
              <a:pPr/>
              <a:t>6</a:t>
            </a:fld>
            <a:endParaRPr lang="en-US" altLang="zh-TW"/>
          </a:p>
        </p:txBody>
      </p:sp>
      <p:pic>
        <p:nvPicPr>
          <p:cNvPr id="4" name="圖片 3">
            <a:extLst>
              <a:ext uri="{FF2B5EF4-FFF2-40B4-BE49-F238E27FC236}">
                <a16:creationId xmlns:a16="http://schemas.microsoft.com/office/drawing/2014/main" id="{357B0389-FFA0-4ABB-B112-4C54939D07C6}"/>
              </a:ext>
            </a:extLst>
          </p:cNvPr>
          <p:cNvPicPr>
            <a:picLocks noChangeAspect="1"/>
          </p:cNvPicPr>
          <p:nvPr/>
        </p:nvPicPr>
        <p:blipFill>
          <a:blip r:embed="rId2"/>
          <a:stretch>
            <a:fillRect/>
          </a:stretch>
        </p:blipFill>
        <p:spPr>
          <a:xfrm>
            <a:off x="0" y="34110"/>
            <a:ext cx="12192000" cy="6789779"/>
          </a:xfrm>
          <a:prstGeom prst="rect">
            <a:avLst/>
          </a:prstGeom>
        </p:spPr>
      </p:pic>
      <p:sp>
        <p:nvSpPr>
          <p:cNvPr id="6" name="文字方塊 5">
            <a:extLst>
              <a:ext uri="{FF2B5EF4-FFF2-40B4-BE49-F238E27FC236}">
                <a16:creationId xmlns:a16="http://schemas.microsoft.com/office/drawing/2014/main" id="{2B952A57-40D6-4664-9CFF-8068992D6FF1}"/>
              </a:ext>
            </a:extLst>
          </p:cNvPr>
          <p:cNvSpPr txBox="1"/>
          <p:nvPr/>
        </p:nvSpPr>
        <p:spPr>
          <a:xfrm>
            <a:off x="5657418" y="1844824"/>
            <a:ext cx="877163" cy="369332"/>
          </a:xfrm>
          <a:prstGeom prst="rect">
            <a:avLst/>
          </a:prstGeom>
          <a:noFill/>
        </p:spPr>
        <p:txBody>
          <a:bodyPr wrap="none" rtlCol="0">
            <a:spAutoFit/>
          </a:bodyPr>
          <a:lstStyle/>
          <a:p>
            <a:r>
              <a:rPr lang="zh-TW" altLang="en-US" dirty="0">
                <a:solidFill>
                  <a:srgbClr val="FF0000"/>
                </a:solidFill>
              </a:rPr>
              <a:t>請求者</a:t>
            </a:r>
          </a:p>
        </p:txBody>
      </p:sp>
      <p:sp>
        <p:nvSpPr>
          <p:cNvPr id="7" name="文字方塊 6">
            <a:extLst>
              <a:ext uri="{FF2B5EF4-FFF2-40B4-BE49-F238E27FC236}">
                <a16:creationId xmlns:a16="http://schemas.microsoft.com/office/drawing/2014/main" id="{9B98F30F-C6C4-4805-B7B5-56AF100D8CAE}"/>
              </a:ext>
            </a:extLst>
          </p:cNvPr>
          <p:cNvSpPr txBox="1"/>
          <p:nvPr/>
        </p:nvSpPr>
        <p:spPr>
          <a:xfrm>
            <a:off x="10538968" y="4797152"/>
            <a:ext cx="877163" cy="369332"/>
          </a:xfrm>
          <a:prstGeom prst="rect">
            <a:avLst/>
          </a:prstGeom>
          <a:noFill/>
        </p:spPr>
        <p:txBody>
          <a:bodyPr wrap="none" rtlCol="0">
            <a:spAutoFit/>
          </a:bodyPr>
          <a:lstStyle/>
          <a:p>
            <a:r>
              <a:rPr lang="zh-TW" altLang="en-US" dirty="0">
                <a:solidFill>
                  <a:srgbClr val="FF0000"/>
                </a:solidFill>
              </a:rPr>
              <a:t>驗證者</a:t>
            </a:r>
          </a:p>
        </p:txBody>
      </p:sp>
    </p:spTree>
    <p:extLst>
      <p:ext uri="{BB962C8B-B14F-4D97-AF65-F5344CB8AC3E}">
        <p14:creationId xmlns:p14="http://schemas.microsoft.com/office/powerpoint/2010/main" val="32972831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7641D48-26F8-467F-AA5D-08354B17B9F7}"/>
              </a:ext>
            </a:extLst>
          </p:cNvPr>
          <p:cNvSpPr>
            <a:spLocks noGrp="1"/>
          </p:cNvSpPr>
          <p:nvPr>
            <p:ph type="title"/>
          </p:nvPr>
        </p:nvSpPr>
        <p:spPr/>
        <p:txBody>
          <a:bodyPr/>
          <a:lstStyle/>
          <a:p>
            <a:r>
              <a:rPr lang="en-US" altLang="zh-TW" dirty="0"/>
              <a:t>Remote-User Authentication</a:t>
            </a:r>
            <a:endParaRPr lang="zh-TW" altLang="en-US" dirty="0"/>
          </a:p>
        </p:txBody>
      </p:sp>
      <p:sp>
        <p:nvSpPr>
          <p:cNvPr id="4" name="內容版面配置區 3">
            <a:extLst>
              <a:ext uri="{FF2B5EF4-FFF2-40B4-BE49-F238E27FC236}">
                <a16:creationId xmlns:a16="http://schemas.microsoft.com/office/drawing/2014/main" id="{BAC28310-227F-4E7E-BB0A-DFE607C3DD37}"/>
              </a:ext>
            </a:extLst>
          </p:cNvPr>
          <p:cNvSpPr>
            <a:spLocks noGrp="1"/>
          </p:cNvSpPr>
          <p:nvPr>
            <p:ph idx="1"/>
          </p:nvPr>
        </p:nvSpPr>
        <p:spPr/>
        <p:txBody>
          <a:bodyPr/>
          <a:lstStyle/>
          <a:p>
            <a:r>
              <a:rPr lang="en-US" altLang="zh-TW" dirty="0"/>
              <a:t>Security Threats</a:t>
            </a:r>
          </a:p>
          <a:p>
            <a:pPr lvl="1"/>
            <a:r>
              <a:rPr lang="en-US" altLang="zh-TW" dirty="0"/>
              <a:t>An eavesdropper being able to capture a password </a:t>
            </a:r>
            <a:r>
              <a:rPr lang="zh-TW" altLang="en-US" dirty="0"/>
              <a:t>竊聽</a:t>
            </a:r>
            <a:endParaRPr lang="en-US" altLang="zh-TW" dirty="0"/>
          </a:p>
          <a:p>
            <a:pPr lvl="1"/>
            <a:r>
              <a:rPr lang="en-US" altLang="zh-TW" dirty="0"/>
              <a:t>An adversary replaying an authentication sequence that has been observed </a:t>
            </a:r>
            <a:r>
              <a:rPr lang="zh-TW" altLang="en-US" dirty="0"/>
              <a:t>重播</a:t>
            </a:r>
            <a:endParaRPr lang="en-US" altLang="zh-TW" dirty="0"/>
          </a:p>
          <a:p>
            <a:r>
              <a:rPr lang="en-US" altLang="zh-TW" dirty="0"/>
              <a:t>To counter threats to remote user authentication, systems generally rely on some form of challenge-response protocol</a:t>
            </a:r>
            <a:endParaRPr lang="zh-TW" altLang="en-US" dirty="0"/>
          </a:p>
        </p:txBody>
      </p:sp>
      <p:sp>
        <p:nvSpPr>
          <p:cNvPr id="2" name="投影片編號版面配置區 1">
            <a:extLst>
              <a:ext uri="{FF2B5EF4-FFF2-40B4-BE49-F238E27FC236}">
                <a16:creationId xmlns:a16="http://schemas.microsoft.com/office/drawing/2014/main" id="{D71B18B9-7402-4116-9433-282061A0F19E}"/>
              </a:ext>
            </a:extLst>
          </p:cNvPr>
          <p:cNvSpPr>
            <a:spLocks noGrp="1"/>
          </p:cNvSpPr>
          <p:nvPr>
            <p:ph type="sldNum" sz="quarter" idx="12"/>
          </p:nvPr>
        </p:nvSpPr>
        <p:spPr/>
        <p:txBody>
          <a:bodyPr/>
          <a:lstStyle/>
          <a:p>
            <a:fld id="{F5266956-B1F5-4385-B837-32E585D3D944}" type="slidenum">
              <a:rPr lang="en-US" altLang="zh-TW" smtClean="0"/>
              <a:pPr/>
              <a:t>60</a:t>
            </a:fld>
            <a:endParaRPr lang="en-US" altLang="zh-TW"/>
          </a:p>
        </p:txBody>
      </p:sp>
    </p:spTree>
    <p:extLst>
      <p:ext uri="{BB962C8B-B14F-4D97-AF65-F5344CB8AC3E}">
        <p14:creationId xmlns:p14="http://schemas.microsoft.com/office/powerpoint/2010/main" val="12612749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F770453B-727E-46AC-A072-D015EC7403BE}"/>
              </a:ext>
            </a:extLst>
          </p:cNvPr>
          <p:cNvSpPr>
            <a:spLocks noGrp="1"/>
          </p:cNvSpPr>
          <p:nvPr>
            <p:ph type="sldNum" sz="quarter" idx="12"/>
          </p:nvPr>
        </p:nvSpPr>
        <p:spPr/>
        <p:txBody>
          <a:bodyPr/>
          <a:lstStyle/>
          <a:p>
            <a:fld id="{06AFB70A-E524-49E4-8F5C-48BFBE4381EC}" type="slidenum">
              <a:rPr lang="en-US" altLang="zh-TW" smtClean="0"/>
              <a:pPr/>
              <a:t>61</a:t>
            </a:fld>
            <a:endParaRPr lang="en-US" altLang="zh-TW"/>
          </a:p>
        </p:txBody>
      </p:sp>
      <p:sp>
        <p:nvSpPr>
          <p:cNvPr id="2" name="標題 1">
            <a:extLst>
              <a:ext uri="{FF2B5EF4-FFF2-40B4-BE49-F238E27FC236}">
                <a16:creationId xmlns:a16="http://schemas.microsoft.com/office/drawing/2014/main" id="{8E1ADE82-6DEE-4234-BC3A-A0373BFD9FA5}"/>
              </a:ext>
            </a:extLst>
          </p:cNvPr>
          <p:cNvSpPr>
            <a:spLocks noGrp="1"/>
          </p:cNvSpPr>
          <p:nvPr>
            <p:ph type="title"/>
          </p:nvPr>
        </p:nvSpPr>
        <p:spPr/>
        <p:txBody>
          <a:bodyPr/>
          <a:lstStyle/>
          <a:p>
            <a:r>
              <a:rPr lang="en-US" altLang="zh-TW" dirty="0"/>
              <a:t>Password Protocol</a:t>
            </a:r>
            <a:endParaRPr lang="zh-TW" altLang="en-US" dirty="0"/>
          </a:p>
        </p:txBody>
      </p:sp>
      <p:pic>
        <p:nvPicPr>
          <p:cNvPr id="11" name="圖片 10">
            <a:extLst>
              <a:ext uri="{FF2B5EF4-FFF2-40B4-BE49-F238E27FC236}">
                <a16:creationId xmlns:a16="http://schemas.microsoft.com/office/drawing/2014/main" id="{F7C8B818-916D-4DB7-98B2-D5BD8BE58E82}"/>
              </a:ext>
            </a:extLst>
          </p:cNvPr>
          <p:cNvPicPr>
            <a:picLocks noChangeAspect="1"/>
          </p:cNvPicPr>
          <p:nvPr/>
        </p:nvPicPr>
        <p:blipFill>
          <a:blip r:embed="rId2"/>
          <a:stretch>
            <a:fillRect/>
          </a:stretch>
        </p:blipFill>
        <p:spPr>
          <a:xfrm>
            <a:off x="983432" y="47153"/>
            <a:ext cx="6516009" cy="6763694"/>
          </a:xfrm>
          <a:prstGeom prst="rect">
            <a:avLst/>
          </a:prstGeom>
        </p:spPr>
      </p:pic>
      <p:sp>
        <p:nvSpPr>
          <p:cNvPr id="12" name="語音泡泡: 圓角矩形 11">
            <a:extLst>
              <a:ext uri="{FF2B5EF4-FFF2-40B4-BE49-F238E27FC236}">
                <a16:creationId xmlns:a16="http://schemas.microsoft.com/office/drawing/2014/main" id="{A687D87C-D0C2-416A-AB16-F04B542BBCF4}"/>
              </a:ext>
            </a:extLst>
          </p:cNvPr>
          <p:cNvSpPr/>
          <p:nvPr/>
        </p:nvSpPr>
        <p:spPr>
          <a:xfrm>
            <a:off x="7031389" y="2009929"/>
            <a:ext cx="936104" cy="494570"/>
          </a:xfrm>
          <a:prstGeom prst="wedgeRoundRectCallout">
            <a:avLst>
              <a:gd name="adj1" fmla="val -201544"/>
              <a:gd name="adj2" fmla="val 939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t>nonce</a:t>
            </a:r>
            <a:endParaRPr lang="zh-TW" altLang="en-US"/>
          </a:p>
        </p:txBody>
      </p:sp>
      <p:sp>
        <p:nvSpPr>
          <p:cNvPr id="13" name="語音泡泡: 圓角矩形 12">
            <a:extLst>
              <a:ext uri="{FF2B5EF4-FFF2-40B4-BE49-F238E27FC236}">
                <a16:creationId xmlns:a16="http://schemas.microsoft.com/office/drawing/2014/main" id="{FDF3913B-FA23-4DEB-8B5F-57B45C9F1827}"/>
              </a:ext>
            </a:extLst>
          </p:cNvPr>
          <p:cNvSpPr/>
          <p:nvPr/>
        </p:nvSpPr>
        <p:spPr>
          <a:xfrm>
            <a:off x="191344" y="2852936"/>
            <a:ext cx="2088232" cy="494570"/>
          </a:xfrm>
          <a:prstGeom prst="wedgeRoundRectCallout">
            <a:avLst>
              <a:gd name="adj1" fmla="val 22634"/>
              <a:gd name="adj2" fmla="val 1142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使用者輸入的密碼</a:t>
            </a:r>
          </a:p>
        </p:txBody>
      </p:sp>
      <p:sp>
        <p:nvSpPr>
          <p:cNvPr id="14" name="語音泡泡: 圓角矩形 13">
            <a:extLst>
              <a:ext uri="{FF2B5EF4-FFF2-40B4-BE49-F238E27FC236}">
                <a16:creationId xmlns:a16="http://schemas.microsoft.com/office/drawing/2014/main" id="{DE49F369-DE5C-4EBB-B181-0956D67930B1}"/>
              </a:ext>
            </a:extLst>
          </p:cNvPr>
          <p:cNvSpPr/>
          <p:nvPr/>
        </p:nvSpPr>
        <p:spPr>
          <a:xfrm>
            <a:off x="7752184" y="5229200"/>
            <a:ext cx="2088232" cy="494570"/>
          </a:xfrm>
          <a:prstGeom prst="wedgeRoundRectCallout">
            <a:avLst>
              <a:gd name="adj1" fmla="val -103914"/>
              <a:gd name="adj2" fmla="val -428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使用者註冊的密碼</a:t>
            </a:r>
          </a:p>
        </p:txBody>
      </p:sp>
    </p:spTree>
    <p:extLst>
      <p:ext uri="{BB962C8B-B14F-4D97-AF65-F5344CB8AC3E}">
        <p14:creationId xmlns:p14="http://schemas.microsoft.com/office/powerpoint/2010/main" val="30855725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D74AAA51-265C-40FB-86A0-F684FDC6B07A}"/>
              </a:ext>
            </a:extLst>
          </p:cNvPr>
          <p:cNvPicPr>
            <a:picLocks noChangeAspect="1"/>
          </p:cNvPicPr>
          <p:nvPr/>
        </p:nvPicPr>
        <p:blipFill>
          <a:blip r:embed="rId2"/>
          <a:stretch>
            <a:fillRect/>
          </a:stretch>
        </p:blipFill>
        <p:spPr>
          <a:xfrm>
            <a:off x="635020" y="2965831"/>
            <a:ext cx="1293492" cy="2572395"/>
          </a:xfrm>
          <a:prstGeom prst="rect">
            <a:avLst/>
          </a:prstGeom>
        </p:spPr>
      </p:pic>
      <p:sp>
        <p:nvSpPr>
          <p:cNvPr id="2" name="投影片編號版面配置區 1">
            <a:extLst>
              <a:ext uri="{FF2B5EF4-FFF2-40B4-BE49-F238E27FC236}">
                <a16:creationId xmlns:a16="http://schemas.microsoft.com/office/drawing/2014/main" id="{03EBC86A-0CF4-4A6B-BCB3-59EBA3D8B021}"/>
              </a:ext>
            </a:extLst>
          </p:cNvPr>
          <p:cNvSpPr>
            <a:spLocks noGrp="1"/>
          </p:cNvSpPr>
          <p:nvPr>
            <p:ph type="sldNum" sz="quarter" idx="12"/>
          </p:nvPr>
        </p:nvSpPr>
        <p:spPr/>
        <p:txBody>
          <a:bodyPr/>
          <a:lstStyle/>
          <a:p>
            <a:fld id="{0BC55746-04A1-42DC-A0BC-1E09A8E18DBD}" type="slidenum">
              <a:rPr lang="en-US" altLang="zh-TW" smtClean="0"/>
              <a:pPr/>
              <a:t>62</a:t>
            </a:fld>
            <a:endParaRPr lang="en-US" altLang="zh-TW"/>
          </a:p>
        </p:txBody>
      </p:sp>
      <p:sp>
        <p:nvSpPr>
          <p:cNvPr id="3" name="標題 2">
            <a:extLst>
              <a:ext uri="{FF2B5EF4-FFF2-40B4-BE49-F238E27FC236}">
                <a16:creationId xmlns:a16="http://schemas.microsoft.com/office/drawing/2014/main" id="{513B1085-BB19-4D81-A0B3-CE9FBCF70972}"/>
              </a:ext>
            </a:extLst>
          </p:cNvPr>
          <p:cNvSpPr>
            <a:spLocks noGrp="1"/>
          </p:cNvSpPr>
          <p:nvPr>
            <p:ph type="title"/>
          </p:nvPr>
        </p:nvSpPr>
        <p:spPr>
          <a:xfrm>
            <a:off x="4295799" y="365760"/>
            <a:ext cx="7064927" cy="1325562"/>
          </a:xfrm>
        </p:spPr>
        <p:txBody>
          <a:bodyPr/>
          <a:lstStyle/>
          <a:p>
            <a:r>
              <a:rPr lang="en-US" altLang="zh-TW" dirty="0"/>
              <a:t>Token Protocol</a:t>
            </a:r>
            <a:endParaRPr lang="zh-TW" altLang="en-US" dirty="0"/>
          </a:p>
        </p:txBody>
      </p:sp>
      <p:pic>
        <p:nvPicPr>
          <p:cNvPr id="7" name="圖片 6">
            <a:extLst>
              <a:ext uri="{FF2B5EF4-FFF2-40B4-BE49-F238E27FC236}">
                <a16:creationId xmlns:a16="http://schemas.microsoft.com/office/drawing/2014/main" id="{1B76D1C2-7CDE-4137-B949-3F08BBAFF73A}"/>
              </a:ext>
            </a:extLst>
          </p:cNvPr>
          <p:cNvPicPr>
            <a:picLocks noChangeAspect="1"/>
          </p:cNvPicPr>
          <p:nvPr/>
        </p:nvPicPr>
        <p:blipFill>
          <a:blip r:embed="rId3"/>
          <a:stretch>
            <a:fillRect/>
          </a:stretch>
        </p:blipFill>
        <p:spPr>
          <a:xfrm>
            <a:off x="2288552" y="0"/>
            <a:ext cx="6543752" cy="6858000"/>
          </a:xfrm>
          <a:prstGeom prst="rect">
            <a:avLst/>
          </a:prstGeom>
        </p:spPr>
      </p:pic>
      <p:sp>
        <p:nvSpPr>
          <p:cNvPr id="9" name="語音泡泡: 圓角矩形 8">
            <a:extLst>
              <a:ext uri="{FF2B5EF4-FFF2-40B4-BE49-F238E27FC236}">
                <a16:creationId xmlns:a16="http://schemas.microsoft.com/office/drawing/2014/main" id="{12CB950D-E15F-4FE8-8E0E-6BAF00F30B77}"/>
              </a:ext>
            </a:extLst>
          </p:cNvPr>
          <p:cNvSpPr/>
          <p:nvPr/>
        </p:nvSpPr>
        <p:spPr>
          <a:xfrm>
            <a:off x="1568472" y="2708920"/>
            <a:ext cx="2088232" cy="494570"/>
          </a:xfrm>
          <a:prstGeom prst="wedgeRoundRectCallout">
            <a:avLst>
              <a:gd name="adj1" fmla="val 48907"/>
              <a:gd name="adj2" fmla="val 1105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Token </a:t>
            </a:r>
            <a:r>
              <a:rPr lang="zh-TW" altLang="en-US" dirty="0"/>
              <a:t>驗證碼</a:t>
            </a:r>
          </a:p>
        </p:txBody>
      </p:sp>
    </p:spTree>
    <p:extLst>
      <p:ext uri="{BB962C8B-B14F-4D97-AF65-F5344CB8AC3E}">
        <p14:creationId xmlns:p14="http://schemas.microsoft.com/office/powerpoint/2010/main" val="9560480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8ACAF3D-E4F2-4FB7-B234-DD6753D2754F}"/>
              </a:ext>
            </a:extLst>
          </p:cNvPr>
          <p:cNvSpPr>
            <a:spLocks noGrp="1"/>
          </p:cNvSpPr>
          <p:nvPr>
            <p:ph type="sldNum" sz="quarter" idx="12"/>
          </p:nvPr>
        </p:nvSpPr>
        <p:spPr/>
        <p:txBody>
          <a:bodyPr/>
          <a:lstStyle/>
          <a:p>
            <a:fld id="{0BC55746-04A1-42DC-A0BC-1E09A8E18DBD}" type="slidenum">
              <a:rPr lang="en-US" altLang="zh-TW" smtClean="0"/>
              <a:pPr/>
              <a:t>63</a:t>
            </a:fld>
            <a:endParaRPr lang="en-US" altLang="zh-TW"/>
          </a:p>
        </p:txBody>
      </p:sp>
      <p:sp>
        <p:nvSpPr>
          <p:cNvPr id="3" name="標題 2">
            <a:extLst>
              <a:ext uri="{FF2B5EF4-FFF2-40B4-BE49-F238E27FC236}">
                <a16:creationId xmlns:a16="http://schemas.microsoft.com/office/drawing/2014/main" id="{88FC5A09-AD2E-4C14-ABE8-183DA3875FD1}"/>
              </a:ext>
            </a:extLst>
          </p:cNvPr>
          <p:cNvSpPr>
            <a:spLocks noGrp="1"/>
          </p:cNvSpPr>
          <p:nvPr>
            <p:ph type="title"/>
          </p:nvPr>
        </p:nvSpPr>
        <p:spPr/>
        <p:txBody>
          <a:bodyPr/>
          <a:lstStyle/>
          <a:p>
            <a:r>
              <a:rPr lang="en-US" altLang="zh-TW" dirty="0"/>
              <a:t>Static Biometric Protocol</a:t>
            </a:r>
            <a:endParaRPr lang="zh-TW" altLang="en-US" dirty="0"/>
          </a:p>
        </p:txBody>
      </p:sp>
      <p:pic>
        <p:nvPicPr>
          <p:cNvPr id="7" name="圖片 6">
            <a:extLst>
              <a:ext uri="{FF2B5EF4-FFF2-40B4-BE49-F238E27FC236}">
                <a16:creationId xmlns:a16="http://schemas.microsoft.com/office/drawing/2014/main" id="{BF75D948-6FA2-41C1-8821-5CA2917F5449}"/>
              </a:ext>
            </a:extLst>
          </p:cNvPr>
          <p:cNvPicPr>
            <a:picLocks noChangeAspect="1"/>
          </p:cNvPicPr>
          <p:nvPr/>
        </p:nvPicPr>
        <p:blipFill>
          <a:blip r:embed="rId2"/>
          <a:stretch>
            <a:fillRect/>
          </a:stretch>
        </p:blipFill>
        <p:spPr>
          <a:xfrm>
            <a:off x="3237341" y="0"/>
            <a:ext cx="5738979" cy="6858000"/>
          </a:xfrm>
          <a:prstGeom prst="rect">
            <a:avLst/>
          </a:prstGeom>
        </p:spPr>
      </p:pic>
      <p:pic>
        <p:nvPicPr>
          <p:cNvPr id="5" name="圖片 4">
            <a:extLst>
              <a:ext uri="{FF2B5EF4-FFF2-40B4-BE49-F238E27FC236}">
                <a16:creationId xmlns:a16="http://schemas.microsoft.com/office/drawing/2014/main" id="{BF3636A7-9FA2-4A83-B5DA-1C4F1B7DD0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134" y="764704"/>
            <a:ext cx="3030201" cy="2232248"/>
          </a:xfrm>
          <a:prstGeom prst="rect">
            <a:avLst/>
          </a:prstGeom>
        </p:spPr>
      </p:pic>
      <p:pic>
        <p:nvPicPr>
          <p:cNvPr id="6" name="圖片 5">
            <a:extLst>
              <a:ext uri="{FF2B5EF4-FFF2-40B4-BE49-F238E27FC236}">
                <a16:creationId xmlns:a16="http://schemas.microsoft.com/office/drawing/2014/main" id="{D856ECAA-91AA-4767-A231-2499FBC0FE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999" y="4221088"/>
            <a:ext cx="3020285" cy="1585650"/>
          </a:xfrm>
          <a:prstGeom prst="rect">
            <a:avLst/>
          </a:prstGeom>
        </p:spPr>
      </p:pic>
    </p:spTree>
    <p:extLst>
      <p:ext uri="{BB962C8B-B14F-4D97-AF65-F5344CB8AC3E}">
        <p14:creationId xmlns:p14="http://schemas.microsoft.com/office/powerpoint/2010/main" val="24988164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464055F-7DB4-4FF8-9DC6-E8D44E7CC8AA}"/>
              </a:ext>
            </a:extLst>
          </p:cNvPr>
          <p:cNvSpPr>
            <a:spLocks noGrp="1"/>
          </p:cNvSpPr>
          <p:nvPr>
            <p:ph type="sldNum" sz="quarter" idx="12"/>
          </p:nvPr>
        </p:nvSpPr>
        <p:spPr/>
        <p:txBody>
          <a:bodyPr/>
          <a:lstStyle/>
          <a:p>
            <a:fld id="{0BC55746-04A1-42DC-A0BC-1E09A8E18DBD}" type="slidenum">
              <a:rPr lang="en-US" altLang="zh-TW" smtClean="0"/>
              <a:pPr/>
              <a:t>64</a:t>
            </a:fld>
            <a:endParaRPr lang="en-US" altLang="zh-TW"/>
          </a:p>
        </p:txBody>
      </p:sp>
      <p:sp>
        <p:nvSpPr>
          <p:cNvPr id="3" name="標題 2">
            <a:extLst>
              <a:ext uri="{FF2B5EF4-FFF2-40B4-BE49-F238E27FC236}">
                <a16:creationId xmlns:a16="http://schemas.microsoft.com/office/drawing/2014/main" id="{2FACF234-BF55-4C9D-B876-9D53B4068A5A}"/>
              </a:ext>
            </a:extLst>
          </p:cNvPr>
          <p:cNvSpPr>
            <a:spLocks noGrp="1"/>
          </p:cNvSpPr>
          <p:nvPr>
            <p:ph type="title"/>
          </p:nvPr>
        </p:nvSpPr>
        <p:spPr/>
        <p:txBody>
          <a:bodyPr/>
          <a:lstStyle/>
          <a:p>
            <a:r>
              <a:rPr lang="en-US" altLang="zh-TW" dirty="0"/>
              <a:t>Dynamic Biometric Protocol</a:t>
            </a:r>
            <a:endParaRPr lang="zh-TW" altLang="en-US" dirty="0"/>
          </a:p>
        </p:txBody>
      </p:sp>
      <p:pic>
        <p:nvPicPr>
          <p:cNvPr id="5" name="圖片 4">
            <a:extLst>
              <a:ext uri="{FF2B5EF4-FFF2-40B4-BE49-F238E27FC236}">
                <a16:creationId xmlns:a16="http://schemas.microsoft.com/office/drawing/2014/main" id="{73930AD8-5988-4724-AF65-27A8C578C7B4}"/>
              </a:ext>
            </a:extLst>
          </p:cNvPr>
          <p:cNvPicPr>
            <a:picLocks noChangeAspect="1"/>
          </p:cNvPicPr>
          <p:nvPr/>
        </p:nvPicPr>
        <p:blipFill>
          <a:blip r:embed="rId2"/>
          <a:stretch>
            <a:fillRect/>
          </a:stretch>
        </p:blipFill>
        <p:spPr>
          <a:xfrm>
            <a:off x="1981906" y="0"/>
            <a:ext cx="5626262" cy="6858000"/>
          </a:xfrm>
          <a:prstGeom prst="rect">
            <a:avLst/>
          </a:prstGeom>
        </p:spPr>
      </p:pic>
      <p:sp>
        <p:nvSpPr>
          <p:cNvPr id="7" name="文字方塊 6">
            <a:extLst>
              <a:ext uri="{FF2B5EF4-FFF2-40B4-BE49-F238E27FC236}">
                <a16:creationId xmlns:a16="http://schemas.microsoft.com/office/drawing/2014/main" id="{754B8B51-7BEA-4C74-ABB1-09425CD715B3}"/>
              </a:ext>
            </a:extLst>
          </p:cNvPr>
          <p:cNvSpPr txBox="1"/>
          <p:nvPr/>
        </p:nvSpPr>
        <p:spPr>
          <a:xfrm>
            <a:off x="7608168" y="3069180"/>
            <a:ext cx="4104456" cy="1938992"/>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zh-TW" altLang="en-US" sz="2000" dirty="0"/>
              <a:t>The human user at the client end must vocalize (speaker verification), type (keyboard dynamics verification), or write (handwriting verification) the sequence to generate a biometric signal</a:t>
            </a:r>
          </a:p>
        </p:txBody>
      </p:sp>
      <p:pic>
        <p:nvPicPr>
          <p:cNvPr id="9" name="圖片 8">
            <a:extLst>
              <a:ext uri="{FF2B5EF4-FFF2-40B4-BE49-F238E27FC236}">
                <a16:creationId xmlns:a16="http://schemas.microsoft.com/office/drawing/2014/main" id="{CE4AE2CF-EC55-4A17-9361-E27149DC31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2511" y="4129260"/>
            <a:ext cx="2192712" cy="1757824"/>
          </a:xfrm>
          <a:prstGeom prst="rect">
            <a:avLst/>
          </a:prstGeom>
        </p:spPr>
      </p:pic>
    </p:spTree>
    <p:extLst>
      <p:ext uri="{BB962C8B-B14F-4D97-AF65-F5344CB8AC3E}">
        <p14:creationId xmlns:p14="http://schemas.microsoft.com/office/powerpoint/2010/main" val="33961696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0E6E375-A4A8-407A-82A2-488893186F26}"/>
              </a:ext>
            </a:extLst>
          </p:cNvPr>
          <p:cNvSpPr>
            <a:spLocks noGrp="1"/>
          </p:cNvSpPr>
          <p:nvPr>
            <p:ph type="sldNum" sz="quarter" idx="12"/>
          </p:nvPr>
        </p:nvSpPr>
        <p:spPr/>
        <p:txBody>
          <a:bodyPr/>
          <a:lstStyle/>
          <a:p>
            <a:fld id="{0BC55746-04A1-42DC-A0BC-1E09A8E18DBD}" type="slidenum">
              <a:rPr lang="en-US" altLang="zh-TW" smtClean="0"/>
              <a:pPr/>
              <a:t>65</a:t>
            </a:fld>
            <a:endParaRPr lang="en-US" altLang="zh-TW"/>
          </a:p>
        </p:txBody>
      </p:sp>
      <p:sp>
        <p:nvSpPr>
          <p:cNvPr id="3" name="標題 2">
            <a:extLst>
              <a:ext uri="{FF2B5EF4-FFF2-40B4-BE49-F238E27FC236}">
                <a16:creationId xmlns:a16="http://schemas.microsoft.com/office/drawing/2014/main" id="{3FD28A13-2165-4BC6-BE45-6AC5D606EF15}"/>
              </a:ext>
            </a:extLst>
          </p:cNvPr>
          <p:cNvSpPr>
            <a:spLocks noGrp="1"/>
          </p:cNvSpPr>
          <p:nvPr>
            <p:ph type="title"/>
          </p:nvPr>
        </p:nvSpPr>
        <p:spPr/>
        <p:txBody>
          <a:bodyPr/>
          <a:lstStyle/>
          <a:p>
            <a:r>
              <a:rPr lang="en-US" altLang="zh-TW" dirty="0"/>
              <a:t>Security Issues for User Authentication</a:t>
            </a:r>
            <a:br>
              <a:rPr lang="en-US" altLang="zh-TW" dirty="0"/>
            </a:br>
            <a:endParaRPr lang="zh-TW" altLang="en-US" dirty="0"/>
          </a:p>
        </p:txBody>
      </p:sp>
      <p:pic>
        <p:nvPicPr>
          <p:cNvPr id="5" name="圖片 4">
            <a:extLst>
              <a:ext uri="{FF2B5EF4-FFF2-40B4-BE49-F238E27FC236}">
                <a16:creationId xmlns:a16="http://schemas.microsoft.com/office/drawing/2014/main" id="{154CB0DD-EB76-4E27-B6CD-7609D0C81632}"/>
              </a:ext>
            </a:extLst>
          </p:cNvPr>
          <p:cNvPicPr>
            <a:picLocks noChangeAspect="1"/>
          </p:cNvPicPr>
          <p:nvPr/>
        </p:nvPicPr>
        <p:blipFill>
          <a:blip r:embed="rId2"/>
          <a:stretch>
            <a:fillRect/>
          </a:stretch>
        </p:blipFill>
        <p:spPr>
          <a:xfrm>
            <a:off x="2175740" y="1196752"/>
            <a:ext cx="6389990" cy="5589240"/>
          </a:xfrm>
          <a:prstGeom prst="rect">
            <a:avLst/>
          </a:prstGeom>
        </p:spPr>
      </p:pic>
      <p:sp>
        <p:nvSpPr>
          <p:cNvPr id="4" name="文字方塊 3">
            <a:extLst>
              <a:ext uri="{FF2B5EF4-FFF2-40B4-BE49-F238E27FC236}">
                <a16:creationId xmlns:a16="http://schemas.microsoft.com/office/drawing/2014/main" id="{16996CB9-5CA6-41A2-9F70-81FD5F3037E0}"/>
              </a:ext>
            </a:extLst>
          </p:cNvPr>
          <p:cNvSpPr txBox="1"/>
          <p:nvPr/>
        </p:nvSpPr>
        <p:spPr>
          <a:xfrm>
            <a:off x="3791744" y="1163787"/>
            <a:ext cx="800219" cy="461665"/>
          </a:xfrm>
          <a:prstGeom prst="rect">
            <a:avLst/>
          </a:prstGeom>
          <a:noFill/>
        </p:spPr>
        <p:txBody>
          <a:bodyPr wrap="none" rtlCol="0">
            <a:spAutoFit/>
          </a:bodyPr>
          <a:lstStyle/>
          <a:p>
            <a:r>
              <a:rPr lang="zh-TW" altLang="en-US" sz="2400" dirty="0">
                <a:latin typeface="微軟正黑體" panose="020B0604030504040204" pitchFamily="34" charset="-120"/>
                <a:ea typeface="微軟正黑體" panose="020B0604030504040204" pitchFamily="34" charset="-120"/>
              </a:rPr>
              <a:t>竊聽</a:t>
            </a:r>
          </a:p>
        </p:txBody>
      </p:sp>
      <p:sp>
        <p:nvSpPr>
          <p:cNvPr id="6" name="文字方塊 5">
            <a:extLst>
              <a:ext uri="{FF2B5EF4-FFF2-40B4-BE49-F238E27FC236}">
                <a16:creationId xmlns:a16="http://schemas.microsoft.com/office/drawing/2014/main" id="{01D2821E-BD7C-467B-ADD3-A2FF701A62CD}"/>
              </a:ext>
            </a:extLst>
          </p:cNvPr>
          <p:cNvSpPr txBox="1"/>
          <p:nvPr/>
        </p:nvSpPr>
        <p:spPr>
          <a:xfrm>
            <a:off x="8191519" y="2017920"/>
            <a:ext cx="1415772" cy="461665"/>
          </a:xfrm>
          <a:prstGeom prst="rect">
            <a:avLst/>
          </a:prstGeom>
          <a:noFill/>
        </p:spPr>
        <p:txBody>
          <a:bodyPr wrap="none" rtlCol="0">
            <a:spAutoFit/>
          </a:bodyPr>
          <a:lstStyle/>
          <a:p>
            <a:r>
              <a:rPr lang="zh-TW" altLang="en-US" sz="2400" dirty="0">
                <a:latin typeface="微軟正黑體" panose="020B0604030504040204" pitchFamily="34" charset="-120"/>
                <a:ea typeface="微軟正黑體" panose="020B0604030504040204" pitchFamily="34" charset="-120"/>
              </a:rPr>
              <a:t>主機攻擊</a:t>
            </a:r>
          </a:p>
        </p:txBody>
      </p:sp>
      <p:sp>
        <p:nvSpPr>
          <p:cNvPr id="7" name="文字方塊 6">
            <a:extLst>
              <a:ext uri="{FF2B5EF4-FFF2-40B4-BE49-F238E27FC236}">
                <a16:creationId xmlns:a16="http://schemas.microsoft.com/office/drawing/2014/main" id="{94F1B216-AA0F-4A4D-A409-D51CD38CE4DA}"/>
              </a:ext>
            </a:extLst>
          </p:cNvPr>
          <p:cNvSpPr txBox="1"/>
          <p:nvPr/>
        </p:nvSpPr>
        <p:spPr>
          <a:xfrm>
            <a:off x="8480571" y="4378416"/>
            <a:ext cx="800219" cy="461665"/>
          </a:xfrm>
          <a:prstGeom prst="rect">
            <a:avLst/>
          </a:prstGeom>
          <a:noFill/>
        </p:spPr>
        <p:txBody>
          <a:bodyPr wrap="none" rtlCol="0">
            <a:spAutoFit/>
          </a:bodyPr>
          <a:lstStyle/>
          <a:p>
            <a:r>
              <a:rPr lang="zh-TW" altLang="en-US" sz="2400" dirty="0">
                <a:latin typeface="微軟正黑體" panose="020B0604030504040204" pitchFamily="34" charset="-120"/>
                <a:ea typeface="微軟正黑體" panose="020B0604030504040204" pitchFamily="34" charset="-120"/>
              </a:rPr>
              <a:t>重播</a:t>
            </a:r>
          </a:p>
        </p:txBody>
      </p:sp>
      <p:sp>
        <p:nvSpPr>
          <p:cNvPr id="8" name="文字方塊 7">
            <a:extLst>
              <a:ext uri="{FF2B5EF4-FFF2-40B4-BE49-F238E27FC236}">
                <a16:creationId xmlns:a16="http://schemas.microsoft.com/office/drawing/2014/main" id="{AEB64086-B354-4315-A0B5-FD4A22778235}"/>
              </a:ext>
            </a:extLst>
          </p:cNvPr>
          <p:cNvSpPr txBox="1"/>
          <p:nvPr/>
        </p:nvSpPr>
        <p:spPr>
          <a:xfrm>
            <a:off x="6816080" y="6125517"/>
            <a:ext cx="1723549" cy="461665"/>
          </a:xfrm>
          <a:prstGeom prst="rect">
            <a:avLst/>
          </a:prstGeom>
          <a:noFill/>
        </p:spPr>
        <p:txBody>
          <a:bodyPr wrap="none" rtlCol="0">
            <a:spAutoFit/>
          </a:bodyPr>
          <a:lstStyle/>
          <a:p>
            <a:r>
              <a:rPr lang="zh-TW" altLang="en-US" sz="2400" dirty="0">
                <a:latin typeface="微軟正黑體" panose="020B0604030504040204" pitchFamily="34" charset="-120"/>
                <a:ea typeface="微軟正黑體" panose="020B0604030504040204" pitchFamily="34" charset="-120"/>
              </a:rPr>
              <a:t>客戶端攻擊</a:t>
            </a:r>
          </a:p>
        </p:txBody>
      </p:sp>
      <p:sp>
        <p:nvSpPr>
          <p:cNvPr id="9" name="文字方塊 8">
            <a:extLst>
              <a:ext uri="{FF2B5EF4-FFF2-40B4-BE49-F238E27FC236}">
                <a16:creationId xmlns:a16="http://schemas.microsoft.com/office/drawing/2014/main" id="{17FBA560-5C6A-45D4-8127-D1E7875A9BAC}"/>
              </a:ext>
            </a:extLst>
          </p:cNvPr>
          <p:cNvSpPr txBox="1"/>
          <p:nvPr/>
        </p:nvSpPr>
        <p:spPr>
          <a:xfrm>
            <a:off x="875653" y="4509120"/>
            <a:ext cx="1723549" cy="461665"/>
          </a:xfrm>
          <a:prstGeom prst="rect">
            <a:avLst/>
          </a:prstGeom>
          <a:noFill/>
        </p:spPr>
        <p:txBody>
          <a:bodyPr wrap="none" rtlCol="0">
            <a:spAutoFit/>
          </a:bodyPr>
          <a:lstStyle/>
          <a:p>
            <a:r>
              <a:rPr lang="zh-TW" altLang="en-US" sz="2400" dirty="0">
                <a:latin typeface="微軟正黑體" panose="020B0604030504040204" pitchFamily="34" charset="-120"/>
                <a:ea typeface="微軟正黑體" panose="020B0604030504040204" pitchFamily="34" charset="-120"/>
              </a:rPr>
              <a:t>特洛伊木馬</a:t>
            </a:r>
          </a:p>
        </p:txBody>
      </p:sp>
      <p:sp>
        <p:nvSpPr>
          <p:cNvPr id="10" name="文字方塊 9">
            <a:extLst>
              <a:ext uri="{FF2B5EF4-FFF2-40B4-BE49-F238E27FC236}">
                <a16:creationId xmlns:a16="http://schemas.microsoft.com/office/drawing/2014/main" id="{E43F2201-B0E4-487A-96A6-0F93045D2ED5}"/>
              </a:ext>
            </a:extLst>
          </p:cNvPr>
          <p:cNvSpPr txBox="1"/>
          <p:nvPr/>
        </p:nvSpPr>
        <p:spPr>
          <a:xfrm>
            <a:off x="845127" y="2118047"/>
            <a:ext cx="1415772" cy="461665"/>
          </a:xfrm>
          <a:prstGeom prst="rect">
            <a:avLst/>
          </a:prstGeom>
          <a:noFill/>
        </p:spPr>
        <p:txBody>
          <a:bodyPr wrap="none" rtlCol="0">
            <a:spAutoFit/>
          </a:bodyPr>
          <a:lstStyle/>
          <a:p>
            <a:r>
              <a:rPr lang="zh-TW" altLang="en-US" sz="2400" dirty="0">
                <a:latin typeface="微軟正黑體" panose="020B0604030504040204" pitchFamily="34" charset="-120"/>
                <a:ea typeface="微軟正黑體" panose="020B0604030504040204" pitchFamily="34" charset="-120"/>
              </a:rPr>
              <a:t>阻絕服務</a:t>
            </a:r>
          </a:p>
        </p:txBody>
      </p:sp>
    </p:spTree>
    <p:extLst>
      <p:ext uri="{BB962C8B-B14F-4D97-AF65-F5344CB8AC3E}">
        <p14:creationId xmlns:p14="http://schemas.microsoft.com/office/powerpoint/2010/main" val="15779267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D64025-F0DE-4686-A949-1E4C749E55C9}"/>
              </a:ext>
            </a:extLst>
          </p:cNvPr>
          <p:cNvSpPr>
            <a:spLocks noGrp="1"/>
          </p:cNvSpPr>
          <p:nvPr>
            <p:ph type="sldNum" sz="quarter" idx="12"/>
          </p:nvPr>
        </p:nvSpPr>
        <p:spPr/>
        <p:txBody>
          <a:bodyPr/>
          <a:lstStyle/>
          <a:p>
            <a:fld id="{0BC55746-04A1-42DC-A0BC-1E09A8E18DBD}" type="slidenum">
              <a:rPr lang="en-US" altLang="zh-TW" smtClean="0"/>
              <a:pPr/>
              <a:t>66</a:t>
            </a:fld>
            <a:endParaRPr lang="en-US" altLang="zh-TW"/>
          </a:p>
        </p:txBody>
      </p:sp>
      <p:sp>
        <p:nvSpPr>
          <p:cNvPr id="3" name="標題 2">
            <a:extLst>
              <a:ext uri="{FF2B5EF4-FFF2-40B4-BE49-F238E27FC236}">
                <a16:creationId xmlns:a16="http://schemas.microsoft.com/office/drawing/2014/main" id="{8F50065F-54FD-409D-B574-EB9A53738AA4}"/>
              </a:ext>
            </a:extLst>
          </p:cNvPr>
          <p:cNvSpPr>
            <a:spLocks noGrp="1"/>
          </p:cNvSpPr>
          <p:nvPr>
            <p:ph type="title"/>
          </p:nvPr>
        </p:nvSpPr>
        <p:spPr/>
        <p:txBody>
          <a:bodyPr/>
          <a:lstStyle/>
          <a:p>
            <a:r>
              <a:rPr lang="en-US" altLang="zh-TW" dirty="0"/>
              <a:t>Security Issues for User Authentication</a:t>
            </a:r>
            <a:endParaRPr lang="zh-TW" altLang="en-US" dirty="0"/>
          </a:p>
        </p:txBody>
      </p:sp>
      <p:pic>
        <p:nvPicPr>
          <p:cNvPr id="7" name="圖片 6">
            <a:extLst>
              <a:ext uri="{FF2B5EF4-FFF2-40B4-BE49-F238E27FC236}">
                <a16:creationId xmlns:a16="http://schemas.microsoft.com/office/drawing/2014/main" id="{5E65DD68-3A05-499E-849C-F429F7D0AD2B}"/>
              </a:ext>
            </a:extLst>
          </p:cNvPr>
          <p:cNvPicPr>
            <a:picLocks noChangeAspect="1"/>
          </p:cNvPicPr>
          <p:nvPr/>
        </p:nvPicPr>
        <p:blipFill>
          <a:blip r:embed="rId3"/>
          <a:stretch>
            <a:fillRect/>
          </a:stretch>
        </p:blipFill>
        <p:spPr>
          <a:xfrm>
            <a:off x="0" y="1677370"/>
            <a:ext cx="12192000" cy="3503260"/>
          </a:xfrm>
          <a:prstGeom prst="rect">
            <a:avLst/>
          </a:prstGeom>
        </p:spPr>
      </p:pic>
    </p:spTree>
    <p:extLst>
      <p:ext uri="{BB962C8B-B14F-4D97-AF65-F5344CB8AC3E}">
        <p14:creationId xmlns:p14="http://schemas.microsoft.com/office/powerpoint/2010/main" val="25939966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269EB89-54A7-4580-96D9-779966A1C55B}"/>
              </a:ext>
            </a:extLst>
          </p:cNvPr>
          <p:cNvSpPr>
            <a:spLocks noGrp="1"/>
          </p:cNvSpPr>
          <p:nvPr>
            <p:ph type="sldNum" sz="quarter" idx="12"/>
          </p:nvPr>
        </p:nvSpPr>
        <p:spPr/>
        <p:txBody>
          <a:bodyPr/>
          <a:lstStyle/>
          <a:p>
            <a:fld id="{0BC55746-04A1-42DC-A0BC-1E09A8E18DBD}" type="slidenum">
              <a:rPr lang="en-US" altLang="zh-TW" smtClean="0"/>
              <a:pPr/>
              <a:t>67</a:t>
            </a:fld>
            <a:endParaRPr lang="en-US" altLang="zh-TW"/>
          </a:p>
        </p:txBody>
      </p:sp>
      <p:sp>
        <p:nvSpPr>
          <p:cNvPr id="3" name="標題 2">
            <a:extLst>
              <a:ext uri="{FF2B5EF4-FFF2-40B4-BE49-F238E27FC236}">
                <a16:creationId xmlns:a16="http://schemas.microsoft.com/office/drawing/2014/main" id="{B32EF184-701D-46DD-9833-CC893D3BCB1A}"/>
              </a:ext>
            </a:extLst>
          </p:cNvPr>
          <p:cNvSpPr>
            <a:spLocks noGrp="1"/>
          </p:cNvSpPr>
          <p:nvPr>
            <p:ph type="title"/>
          </p:nvPr>
        </p:nvSpPr>
        <p:spPr/>
        <p:txBody>
          <a:bodyPr/>
          <a:lstStyle/>
          <a:p>
            <a:endParaRPr lang="zh-TW" altLang="en-US"/>
          </a:p>
        </p:txBody>
      </p:sp>
      <p:pic>
        <p:nvPicPr>
          <p:cNvPr id="5" name="圖片 4">
            <a:extLst>
              <a:ext uri="{FF2B5EF4-FFF2-40B4-BE49-F238E27FC236}">
                <a16:creationId xmlns:a16="http://schemas.microsoft.com/office/drawing/2014/main" id="{DD635C3F-39CE-4024-8444-A0AC71D21671}"/>
              </a:ext>
            </a:extLst>
          </p:cNvPr>
          <p:cNvPicPr>
            <a:picLocks noChangeAspect="1"/>
          </p:cNvPicPr>
          <p:nvPr/>
        </p:nvPicPr>
        <p:blipFill>
          <a:blip r:embed="rId2"/>
          <a:stretch>
            <a:fillRect/>
          </a:stretch>
        </p:blipFill>
        <p:spPr>
          <a:xfrm>
            <a:off x="0" y="836712"/>
            <a:ext cx="12192000" cy="5727786"/>
          </a:xfrm>
          <a:prstGeom prst="rect">
            <a:avLst/>
          </a:prstGeom>
        </p:spPr>
      </p:pic>
      <p:pic>
        <p:nvPicPr>
          <p:cNvPr id="7" name="圖片 6">
            <a:extLst>
              <a:ext uri="{FF2B5EF4-FFF2-40B4-BE49-F238E27FC236}">
                <a16:creationId xmlns:a16="http://schemas.microsoft.com/office/drawing/2014/main" id="{9607B5DD-43E8-4E5B-8E86-C369C712C30A}"/>
              </a:ext>
            </a:extLst>
          </p:cNvPr>
          <p:cNvPicPr>
            <a:picLocks noChangeAspect="1"/>
          </p:cNvPicPr>
          <p:nvPr/>
        </p:nvPicPr>
        <p:blipFill>
          <a:blip r:embed="rId3"/>
          <a:stretch>
            <a:fillRect/>
          </a:stretch>
        </p:blipFill>
        <p:spPr>
          <a:xfrm>
            <a:off x="0" y="332656"/>
            <a:ext cx="12192000" cy="548968"/>
          </a:xfrm>
          <a:prstGeom prst="rect">
            <a:avLst/>
          </a:prstGeom>
        </p:spPr>
      </p:pic>
    </p:spTree>
    <p:extLst>
      <p:ext uri="{BB962C8B-B14F-4D97-AF65-F5344CB8AC3E}">
        <p14:creationId xmlns:p14="http://schemas.microsoft.com/office/powerpoint/2010/main" val="34208368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AC8E49C-BA8F-4968-8D64-82EE250A5799}"/>
              </a:ext>
            </a:extLst>
          </p:cNvPr>
          <p:cNvSpPr>
            <a:spLocks noGrp="1"/>
          </p:cNvSpPr>
          <p:nvPr>
            <p:ph type="sldNum" sz="quarter" idx="12"/>
          </p:nvPr>
        </p:nvSpPr>
        <p:spPr/>
        <p:txBody>
          <a:bodyPr/>
          <a:lstStyle/>
          <a:p>
            <a:fld id="{0BC55746-04A1-42DC-A0BC-1E09A8E18DBD}" type="slidenum">
              <a:rPr lang="en-US" altLang="zh-TW" smtClean="0"/>
              <a:pPr/>
              <a:t>68</a:t>
            </a:fld>
            <a:endParaRPr lang="en-US" altLang="zh-TW"/>
          </a:p>
        </p:txBody>
      </p:sp>
      <p:sp>
        <p:nvSpPr>
          <p:cNvPr id="3" name="標題 2">
            <a:extLst>
              <a:ext uri="{FF2B5EF4-FFF2-40B4-BE49-F238E27FC236}">
                <a16:creationId xmlns:a16="http://schemas.microsoft.com/office/drawing/2014/main" id="{97D7958F-5F8A-4103-A29F-0A943674FD4E}"/>
              </a:ext>
            </a:extLst>
          </p:cNvPr>
          <p:cNvSpPr>
            <a:spLocks noGrp="1"/>
          </p:cNvSpPr>
          <p:nvPr>
            <p:ph type="title"/>
          </p:nvPr>
        </p:nvSpPr>
        <p:spPr/>
        <p:txBody>
          <a:bodyPr/>
          <a:lstStyle/>
          <a:p>
            <a:endParaRPr lang="zh-TW" altLang="en-US"/>
          </a:p>
        </p:txBody>
      </p:sp>
      <p:pic>
        <p:nvPicPr>
          <p:cNvPr id="5" name="圖片 4">
            <a:extLst>
              <a:ext uri="{FF2B5EF4-FFF2-40B4-BE49-F238E27FC236}">
                <a16:creationId xmlns:a16="http://schemas.microsoft.com/office/drawing/2014/main" id="{D53BA93A-3AC1-491E-9C81-F6E670F69C25}"/>
              </a:ext>
            </a:extLst>
          </p:cNvPr>
          <p:cNvPicPr>
            <a:picLocks noChangeAspect="1"/>
          </p:cNvPicPr>
          <p:nvPr/>
        </p:nvPicPr>
        <p:blipFill>
          <a:blip r:embed="rId2"/>
          <a:stretch>
            <a:fillRect/>
          </a:stretch>
        </p:blipFill>
        <p:spPr>
          <a:xfrm>
            <a:off x="0" y="846544"/>
            <a:ext cx="12192000" cy="4742696"/>
          </a:xfrm>
          <a:prstGeom prst="rect">
            <a:avLst/>
          </a:prstGeom>
        </p:spPr>
      </p:pic>
      <p:pic>
        <p:nvPicPr>
          <p:cNvPr id="7" name="圖片 6">
            <a:extLst>
              <a:ext uri="{FF2B5EF4-FFF2-40B4-BE49-F238E27FC236}">
                <a16:creationId xmlns:a16="http://schemas.microsoft.com/office/drawing/2014/main" id="{B29AF7B7-4169-41E3-AF65-DC50749E89F3}"/>
              </a:ext>
            </a:extLst>
          </p:cNvPr>
          <p:cNvPicPr>
            <a:picLocks noChangeAspect="1"/>
          </p:cNvPicPr>
          <p:nvPr/>
        </p:nvPicPr>
        <p:blipFill>
          <a:blip r:embed="rId3"/>
          <a:stretch>
            <a:fillRect/>
          </a:stretch>
        </p:blipFill>
        <p:spPr>
          <a:xfrm>
            <a:off x="0" y="359752"/>
            <a:ext cx="12192000" cy="548968"/>
          </a:xfrm>
          <a:prstGeom prst="rect">
            <a:avLst/>
          </a:prstGeom>
        </p:spPr>
      </p:pic>
    </p:spTree>
    <p:extLst>
      <p:ext uri="{BB962C8B-B14F-4D97-AF65-F5344CB8AC3E}">
        <p14:creationId xmlns:p14="http://schemas.microsoft.com/office/powerpoint/2010/main" val="6115129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18F46927-427F-494E-A4F5-2154766945DE}"/>
              </a:ext>
            </a:extLst>
          </p:cNvPr>
          <p:cNvSpPr>
            <a:spLocks noGrp="1"/>
          </p:cNvSpPr>
          <p:nvPr>
            <p:ph type="title"/>
          </p:nvPr>
        </p:nvSpPr>
        <p:spPr/>
        <p:txBody>
          <a:bodyPr/>
          <a:lstStyle/>
          <a:p>
            <a:r>
              <a:rPr lang="en-US" altLang="zh-TW" dirty="0"/>
              <a:t>Practical Application: An Iris Biometric System</a:t>
            </a:r>
            <a:endParaRPr lang="zh-TW" altLang="en-US" dirty="0"/>
          </a:p>
        </p:txBody>
      </p:sp>
      <p:sp>
        <p:nvSpPr>
          <p:cNvPr id="4" name="內容版面配置區 3">
            <a:extLst>
              <a:ext uri="{FF2B5EF4-FFF2-40B4-BE49-F238E27FC236}">
                <a16:creationId xmlns:a16="http://schemas.microsoft.com/office/drawing/2014/main" id="{CC47D636-41A4-4A33-A84F-ABA930384060}"/>
              </a:ext>
            </a:extLst>
          </p:cNvPr>
          <p:cNvSpPr>
            <a:spLocks noGrp="1"/>
          </p:cNvSpPr>
          <p:nvPr>
            <p:ph idx="1"/>
          </p:nvPr>
        </p:nvSpPr>
        <p:spPr/>
        <p:txBody>
          <a:bodyPr/>
          <a:lstStyle/>
          <a:p>
            <a:r>
              <a:rPr lang="zh-TW" altLang="en-US" dirty="0"/>
              <a:t>阿聯酋 </a:t>
            </a:r>
            <a:r>
              <a:rPr lang="en-US" altLang="zh-TW" dirty="0"/>
              <a:t>UAE</a:t>
            </a:r>
          </a:p>
          <a:p>
            <a:r>
              <a:rPr lang="zh-TW" altLang="en-US" dirty="0"/>
              <a:t>入境安全監測</a:t>
            </a:r>
            <a:endParaRPr lang="en-US" altLang="zh-TW" dirty="0"/>
          </a:p>
          <a:p>
            <a:r>
              <a:rPr lang="zh-TW" altLang="en-US" dirty="0"/>
              <a:t>虹膜生物特徵認證系統</a:t>
            </a:r>
            <a:endParaRPr lang="en-US" altLang="zh-TW" dirty="0"/>
          </a:p>
          <a:p>
            <a:endParaRPr lang="zh-TW" altLang="en-US" dirty="0"/>
          </a:p>
        </p:txBody>
      </p:sp>
      <p:sp>
        <p:nvSpPr>
          <p:cNvPr id="2" name="投影片編號版面配置區 1">
            <a:extLst>
              <a:ext uri="{FF2B5EF4-FFF2-40B4-BE49-F238E27FC236}">
                <a16:creationId xmlns:a16="http://schemas.microsoft.com/office/drawing/2014/main" id="{4FCB14FC-9720-4E54-A3E9-C31687A654B5}"/>
              </a:ext>
            </a:extLst>
          </p:cNvPr>
          <p:cNvSpPr>
            <a:spLocks noGrp="1"/>
          </p:cNvSpPr>
          <p:nvPr>
            <p:ph type="sldNum" sz="quarter" idx="12"/>
          </p:nvPr>
        </p:nvSpPr>
        <p:spPr/>
        <p:txBody>
          <a:bodyPr/>
          <a:lstStyle/>
          <a:p>
            <a:fld id="{0BC55746-04A1-42DC-A0BC-1E09A8E18DBD}" type="slidenum">
              <a:rPr lang="en-US" altLang="zh-TW" smtClean="0"/>
              <a:pPr/>
              <a:t>69</a:t>
            </a:fld>
            <a:endParaRPr lang="en-US" altLang="zh-TW"/>
          </a:p>
        </p:txBody>
      </p:sp>
      <p:pic>
        <p:nvPicPr>
          <p:cNvPr id="6" name="圖片 5">
            <a:extLst>
              <a:ext uri="{FF2B5EF4-FFF2-40B4-BE49-F238E27FC236}">
                <a16:creationId xmlns:a16="http://schemas.microsoft.com/office/drawing/2014/main" id="{475F62CF-853F-41FE-8688-7460BCB2150B}"/>
              </a:ext>
            </a:extLst>
          </p:cNvPr>
          <p:cNvPicPr>
            <a:picLocks noChangeAspect="1"/>
          </p:cNvPicPr>
          <p:nvPr/>
        </p:nvPicPr>
        <p:blipFill>
          <a:blip r:embed="rId2"/>
          <a:stretch>
            <a:fillRect/>
          </a:stretch>
        </p:blipFill>
        <p:spPr>
          <a:xfrm>
            <a:off x="4943872" y="1277992"/>
            <a:ext cx="5904656" cy="5526152"/>
          </a:xfrm>
          <a:prstGeom prst="rect">
            <a:avLst/>
          </a:prstGeom>
        </p:spPr>
      </p:pic>
    </p:spTree>
    <p:extLst>
      <p:ext uri="{BB962C8B-B14F-4D97-AF65-F5344CB8AC3E}">
        <p14:creationId xmlns:p14="http://schemas.microsoft.com/office/powerpoint/2010/main" val="1720456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A3BE9A8-96FA-4545-8F8B-423DF213A7D7}"/>
              </a:ext>
            </a:extLst>
          </p:cNvPr>
          <p:cNvSpPr>
            <a:spLocks noGrp="1"/>
          </p:cNvSpPr>
          <p:nvPr>
            <p:ph type="sldNum" sz="quarter" idx="12"/>
          </p:nvPr>
        </p:nvSpPr>
        <p:spPr/>
        <p:txBody>
          <a:bodyPr/>
          <a:lstStyle/>
          <a:p>
            <a:fld id="{F5266956-B1F5-4385-B837-32E585D3D944}" type="slidenum">
              <a:rPr lang="en-US" altLang="zh-TW" smtClean="0"/>
              <a:pPr/>
              <a:t>7</a:t>
            </a:fld>
            <a:endParaRPr lang="en-US" altLang="zh-TW"/>
          </a:p>
        </p:txBody>
      </p:sp>
      <p:pic>
        <p:nvPicPr>
          <p:cNvPr id="4" name="圖片 3">
            <a:extLst>
              <a:ext uri="{FF2B5EF4-FFF2-40B4-BE49-F238E27FC236}">
                <a16:creationId xmlns:a16="http://schemas.microsoft.com/office/drawing/2014/main" id="{357B0389-FFA0-4ABB-B112-4C54939D07C6}"/>
              </a:ext>
            </a:extLst>
          </p:cNvPr>
          <p:cNvPicPr>
            <a:picLocks noChangeAspect="1"/>
          </p:cNvPicPr>
          <p:nvPr/>
        </p:nvPicPr>
        <p:blipFill>
          <a:blip r:embed="rId2"/>
          <a:stretch>
            <a:fillRect/>
          </a:stretch>
        </p:blipFill>
        <p:spPr>
          <a:xfrm>
            <a:off x="0" y="34110"/>
            <a:ext cx="12192000" cy="6789779"/>
          </a:xfrm>
          <a:prstGeom prst="rect">
            <a:avLst/>
          </a:prstGeom>
        </p:spPr>
      </p:pic>
      <p:sp>
        <p:nvSpPr>
          <p:cNvPr id="6" name="文字方塊 5">
            <a:extLst>
              <a:ext uri="{FF2B5EF4-FFF2-40B4-BE49-F238E27FC236}">
                <a16:creationId xmlns:a16="http://schemas.microsoft.com/office/drawing/2014/main" id="{2B952A57-40D6-4664-9CFF-8068992D6FF1}"/>
              </a:ext>
            </a:extLst>
          </p:cNvPr>
          <p:cNvSpPr txBox="1"/>
          <p:nvPr/>
        </p:nvSpPr>
        <p:spPr>
          <a:xfrm>
            <a:off x="623392" y="692696"/>
            <a:ext cx="1107996" cy="369332"/>
          </a:xfrm>
          <a:prstGeom prst="rect">
            <a:avLst/>
          </a:prstGeom>
          <a:noFill/>
        </p:spPr>
        <p:txBody>
          <a:bodyPr wrap="none" rtlCol="0">
            <a:spAutoFit/>
          </a:bodyPr>
          <a:lstStyle/>
          <a:p>
            <a:r>
              <a:rPr lang="zh-TW" altLang="en-US" dirty="0">
                <a:solidFill>
                  <a:srgbClr val="0000FF"/>
                </a:solidFill>
              </a:rPr>
              <a:t>實踐大學</a:t>
            </a:r>
          </a:p>
        </p:txBody>
      </p:sp>
      <p:sp>
        <p:nvSpPr>
          <p:cNvPr id="8" name="文字方塊 7">
            <a:extLst>
              <a:ext uri="{FF2B5EF4-FFF2-40B4-BE49-F238E27FC236}">
                <a16:creationId xmlns:a16="http://schemas.microsoft.com/office/drawing/2014/main" id="{12905E1B-5A26-487A-8E02-F1B373AB392C}"/>
              </a:ext>
            </a:extLst>
          </p:cNvPr>
          <p:cNvSpPr txBox="1"/>
          <p:nvPr/>
        </p:nvSpPr>
        <p:spPr>
          <a:xfrm>
            <a:off x="191344" y="3789040"/>
            <a:ext cx="851515" cy="369332"/>
          </a:xfrm>
          <a:prstGeom prst="rect">
            <a:avLst/>
          </a:prstGeom>
          <a:noFill/>
        </p:spPr>
        <p:txBody>
          <a:bodyPr wrap="none" rtlCol="0">
            <a:spAutoFit/>
          </a:bodyPr>
          <a:lstStyle/>
          <a:p>
            <a:r>
              <a:rPr lang="en-US" altLang="zh-TW" dirty="0">
                <a:solidFill>
                  <a:srgbClr val="0000FF"/>
                </a:solidFill>
              </a:rPr>
              <a:t>Google</a:t>
            </a:r>
            <a:endParaRPr lang="zh-TW" altLang="en-US" dirty="0">
              <a:solidFill>
                <a:srgbClr val="0000FF"/>
              </a:solidFill>
            </a:endParaRPr>
          </a:p>
        </p:txBody>
      </p:sp>
      <p:sp>
        <p:nvSpPr>
          <p:cNvPr id="9" name="文字方塊 8">
            <a:extLst>
              <a:ext uri="{FF2B5EF4-FFF2-40B4-BE49-F238E27FC236}">
                <a16:creationId xmlns:a16="http://schemas.microsoft.com/office/drawing/2014/main" id="{E867575D-EA49-40AD-8DA3-3BFF6D041CC6}"/>
              </a:ext>
            </a:extLst>
          </p:cNvPr>
          <p:cNvSpPr txBox="1"/>
          <p:nvPr/>
        </p:nvSpPr>
        <p:spPr>
          <a:xfrm>
            <a:off x="10465290" y="764704"/>
            <a:ext cx="980268" cy="369332"/>
          </a:xfrm>
          <a:prstGeom prst="rect">
            <a:avLst/>
          </a:prstGeom>
          <a:noFill/>
        </p:spPr>
        <p:txBody>
          <a:bodyPr wrap="none" rtlCol="0">
            <a:spAutoFit/>
          </a:bodyPr>
          <a:lstStyle/>
          <a:p>
            <a:r>
              <a:rPr lang="en-US" altLang="zh-TW" dirty="0">
                <a:solidFill>
                  <a:srgbClr val="0000FF"/>
                </a:solidFill>
              </a:rPr>
              <a:t>YouTube</a:t>
            </a:r>
            <a:endParaRPr lang="zh-TW" altLang="en-US" dirty="0">
              <a:solidFill>
                <a:srgbClr val="0000FF"/>
              </a:solidFill>
            </a:endParaRPr>
          </a:p>
        </p:txBody>
      </p:sp>
    </p:spTree>
    <p:extLst>
      <p:ext uri="{BB962C8B-B14F-4D97-AF65-F5344CB8AC3E}">
        <p14:creationId xmlns:p14="http://schemas.microsoft.com/office/powerpoint/2010/main" val="27893786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A2585B-F1F9-4000-86E7-E675275A9AF7}"/>
              </a:ext>
            </a:extLst>
          </p:cNvPr>
          <p:cNvSpPr>
            <a:spLocks noGrp="1"/>
          </p:cNvSpPr>
          <p:nvPr>
            <p:ph type="title"/>
          </p:nvPr>
        </p:nvSpPr>
        <p:spPr/>
        <p:txBody>
          <a:bodyPr/>
          <a:lstStyle/>
          <a:p>
            <a:r>
              <a:rPr lang="en-US" altLang="zh-TW" dirty="0"/>
              <a:t>Case Study: Security Problems for ATM Systems</a:t>
            </a:r>
            <a:endParaRPr lang="zh-TW" altLang="en-US" dirty="0"/>
          </a:p>
        </p:txBody>
      </p:sp>
      <p:sp>
        <p:nvSpPr>
          <p:cNvPr id="7" name="內容版面配置區 6">
            <a:extLst>
              <a:ext uri="{FF2B5EF4-FFF2-40B4-BE49-F238E27FC236}">
                <a16:creationId xmlns:a16="http://schemas.microsoft.com/office/drawing/2014/main" id="{B1F285B4-4D0D-4F11-BB74-2FE5BFC825B0}"/>
              </a:ext>
            </a:extLst>
          </p:cNvPr>
          <p:cNvSpPr>
            <a:spLocks noGrp="1"/>
          </p:cNvSpPr>
          <p:nvPr>
            <p:ph idx="1"/>
          </p:nvPr>
        </p:nvSpPr>
        <p:spPr/>
        <p:txBody>
          <a:bodyPr>
            <a:normAutofit/>
          </a:bodyPr>
          <a:lstStyle/>
          <a:p>
            <a:r>
              <a:rPr lang="en-US" altLang="zh-TW" dirty="0"/>
              <a:t>Principal vulnerabilities:</a:t>
            </a:r>
          </a:p>
          <a:p>
            <a:pPr lvl="1"/>
            <a:r>
              <a:rPr lang="en-US" altLang="zh-TW" dirty="0"/>
              <a:t>Confidentiality: </a:t>
            </a:r>
          </a:p>
          <a:p>
            <a:pPr lvl="2"/>
            <a:r>
              <a:rPr lang="en-US" altLang="zh-TW" dirty="0"/>
              <a:t>The card number, expiration date, and account balance can be used for online purchases or to create a duplicate card for signature-based transactions.</a:t>
            </a:r>
          </a:p>
          <a:p>
            <a:pPr lvl="1"/>
            <a:r>
              <a:rPr lang="en-US" altLang="zh-TW" dirty="0"/>
              <a:t>Integrity: </a:t>
            </a:r>
          </a:p>
          <a:p>
            <a:pPr lvl="2"/>
            <a:r>
              <a:rPr lang="en-US" altLang="zh-TW" dirty="0"/>
              <a:t>There is no protection to prevent an attacker from injecting or altering data in transit. </a:t>
            </a:r>
          </a:p>
          <a:p>
            <a:pPr lvl="2"/>
            <a:r>
              <a:rPr lang="en-US" altLang="zh-TW" dirty="0"/>
              <a:t>If an adversary is able to capture messages in route, the adversary can masquerade as either the processor or the ATM. </a:t>
            </a:r>
          </a:p>
          <a:p>
            <a:pPr lvl="3"/>
            <a:r>
              <a:rPr lang="en-US" altLang="zh-TW" dirty="0"/>
              <a:t>Direct the ATM to dispense money without the processor ever knowing </a:t>
            </a:r>
          </a:p>
          <a:p>
            <a:pPr lvl="2"/>
            <a:r>
              <a:rPr lang="en-US" altLang="zh-TW" dirty="0"/>
              <a:t>If an adversary captures a user’s account information and encrypted PIN, the account is compromised until the ATM encryption key is changed, enabling the adversary to modify account balances or effect transfers.</a:t>
            </a:r>
          </a:p>
        </p:txBody>
      </p:sp>
      <p:sp>
        <p:nvSpPr>
          <p:cNvPr id="4" name="投影片編號版面配置區 3">
            <a:extLst>
              <a:ext uri="{FF2B5EF4-FFF2-40B4-BE49-F238E27FC236}">
                <a16:creationId xmlns:a16="http://schemas.microsoft.com/office/drawing/2014/main" id="{CBAEBF73-643E-424F-92B3-96B4BB6BB8FD}"/>
              </a:ext>
            </a:extLst>
          </p:cNvPr>
          <p:cNvSpPr>
            <a:spLocks noGrp="1"/>
          </p:cNvSpPr>
          <p:nvPr>
            <p:ph type="sldNum" sz="quarter" idx="12"/>
          </p:nvPr>
        </p:nvSpPr>
        <p:spPr/>
        <p:txBody>
          <a:bodyPr/>
          <a:lstStyle/>
          <a:p>
            <a:fld id="{06AFB70A-E524-49E4-8F5C-48BFBE4381EC}" type="slidenum">
              <a:rPr lang="en-US" altLang="zh-TW" smtClean="0"/>
              <a:pPr/>
              <a:t>70</a:t>
            </a:fld>
            <a:endParaRPr lang="en-US" altLang="zh-TW"/>
          </a:p>
        </p:txBody>
      </p:sp>
    </p:spTree>
    <p:extLst>
      <p:ext uri="{BB962C8B-B14F-4D97-AF65-F5344CB8AC3E}">
        <p14:creationId xmlns:p14="http://schemas.microsoft.com/office/powerpoint/2010/main" val="33612344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28ABD9F1-A90E-4952-ABF8-B9950D1AF092}"/>
              </a:ext>
            </a:extLst>
          </p:cNvPr>
          <p:cNvSpPr>
            <a:spLocks noGrp="1"/>
          </p:cNvSpPr>
          <p:nvPr>
            <p:ph type="sldNum" sz="quarter" idx="12"/>
          </p:nvPr>
        </p:nvSpPr>
        <p:spPr/>
        <p:txBody>
          <a:bodyPr/>
          <a:lstStyle/>
          <a:p>
            <a:fld id="{06AFB70A-E524-49E4-8F5C-48BFBE4381EC}" type="slidenum">
              <a:rPr lang="en-US" altLang="zh-TW" smtClean="0"/>
              <a:pPr/>
              <a:t>71</a:t>
            </a:fld>
            <a:endParaRPr lang="en-US" altLang="zh-TW"/>
          </a:p>
        </p:txBody>
      </p:sp>
      <p:sp>
        <p:nvSpPr>
          <p:cNvPr id="2" name="標題 1">
            <a:extLst>
              <a:ext uri="{FF2B5EF4-FFF2-40B4-BE49-F238E27FC236}">
                <a16:creationId xmlns:a16="http://schemas.microsoft.com/office/drawing/2014/main" id="{7BD36142-8D3A-42BE-B171-7807B0899619}"/>
              </a:ext>
            </a:extLst>
          </p:cNvPr>
          <p:cNvSpPr>
            <a:spLocks noGrp="1"/>
          </p:cNvSpPr>
          <p:nvPr>
            <p:ph type="title"/>
          </p:nvPr>
        </p:nvSpPr>
        <p:spPr/>
        <p:txBody>
          <a:bodyPr/>
          <a:lstStyle/>
          <a:p>
            <a:r>
              <a:rPr lang="en-US" altLang="zh-TW" dirty="0"/>
              <a:t>ATM Architectures</a:t>
            </a:r>
            <a:endParaRPr lang="zh-TW" altLang="en-US" dirty="0"/>
          </a:p>
        </p:txBody>
      </p:sp>
      <p:pic>
        <p:nvPicPr>
          <p:cNvPr id="8" name="內容版面配置區 7">
            <a:extLst>
              <a:ext uri="{FF2B5EF4-FFF2-40B4-BE49-F238E27FC236}">
                <a16:creationId xmlns:a16="http://schemas.microsoft.com/office/drawing/2014/main" id="{1F66BF11-31AA-429D-A7C4-F9BED922B164}"/>
              </a:ext>
            </a:extLst>
          </p:cNvPr>
          <p:cNvPicPr>
            <a:picLocks noGrp="1" noChangeAspect="1"/>
          </p:cNvPicPr>
          <p:nvPr>
            <p:ph sz="half" idx="4294967295"/>
          </p:nvPr>
        </p:nvPicPr>
        <p:blipFill>
          <a:blip r:embed="rId2"/>
          <a:stretch>
            <a:fillRect/>
          </a:stretch>
        </p:blipFill>
        <p:spPr>
          <a:xfrm>
            <a:off x="191344" y="1686808"/>
            <a:ext cx="11765017" cy="4334480"/>
          </a:xfrm>
        </p:spPr>
      </p:pic>
      <p:sp>
        <p:nvSpPr>
          <p:cNvPr id="3" name="文字方塊 2">
            <a:extLst>
              <a:ext uri="{FF2B5EF4-FFF2-40B4-BE49-F238E27FC236}">
                <a16:creationId xmlns:a16="http://schemas.microsoft.com/office/drawing/2014/main" id="{2764F666-AE1A-4C09-AF49-029F86AEF61F}"/>
              </a:ext>
            </a:extLst>
          </p:cNvPr>
          <p:cNvSpPr txBox="1"/>
          <p:nvPr/>
        </p:nvSpPr>
        <p:spPr>
          <a:xfrm>
            <a:off x="6106703" y="959582"/>
            <a:ext cx="2552302" cy="369332"/>
          </a:xfrm>
          <a:prstGeom prst="rect">
            <a:avLst/>
          </a:prstGeom>
          <a:noFill/>
        </p:spPr>
        <p:txBody>
          <a:bodyPr wrap="none" rtlCol="0">
            <a:spAutoFit/>
          </a:bodyPr>
          <a:lstStyle/>
          <a:p>
            <a:r>
              <a:rPr lang="en-US" altLang="zh-TW" dirty="0"/>
              <a:t>2003 </a:t>
            </a:r>
            <a:r>
              <a:rPr lang="zh-TW" altLang="en-US" dirty="0"/>
              <a:t>年以前典型的架構</a:t>
            </a:r>
          </a:p>
        </p:txBody>
      </p:sp>
      <p:sp>
        <p:nvSpPr>
          <p:cNvPr id="9" name="文字方塊 8">
            <a:extLst>
              <a:ext uri="{FF2B5EF4-FFF2-40B4-BE49-F238E27FC236}">
                <a16:creationId xmlns:a16="http://schemas.microsoft.com/office/drawing/2014/main" id="{CEECE731-3F19-47C6-A541-7A601A0B6522}"/>
              </a:ext>
            </a:extLst>
          </p:cNvPr>
          <p:cNvSpPr txBox="1"/>
          <p:nvPr/>
        </p:nvSpPr>
        <p:spPr>
          <a:xfrm>
            <a:off x="3935760" y="6117196"/>
            <a:ext cx="3600400" cy="369332"/>
          </a:xfrm>
          <a:prstGeom prst="rect">
            <a:avLst/>
          </a:prstGeom>
          <a:noFill/>
        </p:spPr>
        <p:txBody>
          <a:bodyPr wrap="square">
            <a:spAutoFit/>
          </a:bodyPr>
          <a:lstStyle/>
          <a:p>
            <a:r>
              <a:rPr lang="en-US" altLang="zh-TW" dirty="0"/>
              <a:t>EFT: E</a:t>
            </a:r>
            <a:r>
              <a:rPr lang="zh-TW" altLang="en-US" dirty="0"/>
              <a:t>lectronic </a:t>
            </a:r>
            <a:r>
              <a:rPr lang="en-US" altLang="zh-TW" dirty="0"/>
              <a:t>F</a:t>
            </a:r>
            <a:r>
              <a:rPr lang="zh-TW" altLang="en-US" dirty="0"/>
              <a:t>unds </a:t>
            </a:r>
            <a:r>
              <a:rPr lang="en-US" altLang="zh-TW" dirty="0"/>
              <a:t>T</a:t>
            </a:r>
            <a:r>
              <a:rPr lang="zh-TW" altLang="en-US" dirty="0"/>
              <a:t>ransfer</a:t>
            </a:r>
          </a:p>
        </p:txBody>
      </p:sp>
      <p:sp>
        <p:nvSpPr>
          <p:cNvPr id="7" name="語音泡泡: 圓角矩形 6">
            <a:extLst>
              <a:ext uri="{FF2B5EF4-FFF2-40B4-BE49-F238E27FC236}">
                <a16:creationId xmlns:a16="http://schemas.microsoft.com/office/drawing/2014/main" id="{22FC56B5-FE95-482C-B9EB-F2D820DCEA17}"/>
              </a:ext>
            </a:extLst>
          </p:cNvPr>
          <p:cNvSpPr/>
          <p:nvPr/>
        </p:nvSpPr>
        <p:spPr>
          <a:xfrm>
            <a:off x="2855640" y="3264264"/>
            <a:ext cx="2160240" cy="576064"/>
          </a:xfrm>
          <a:prstGeom prst="wedgeRoundRectCallout">
            <a:avLst>
              <a:gd name="adj1" fmla="val 63646"/>
              <a:gd name="adj2" fmla="val 688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全部使用專線網路</a:t>
            </a:r>
            <a:endParaRPr lang="en-US" altLang="zh-TW" dirty="0"/>
          </a:p>
          <a:p>
            <a:pPr algn="ctr"/>
            <a:r>
              <a:rPr lang="en-US" altLang="zh-TW" dirty="0"/>
              <a:t>Leased Line</a:t>
            </a:r>
            <a:endParaRPr lang="zh-TW" altLang="en-US" dirty="0"/>
          </a:p>
        </p:txBody>
      </p:sp>
    </p:spTree>
    <p:extLst>
      <p:ext uri="{BB962C8B-B14F-4D97-AF65-F5344CB8AC3E}">
        <p14:creationId xmlns:p14="http://schemas.microsoft.com/office/powerpoint/2010/main" val="16093360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D36142-8D3A-42BE-B171-7807B0899619}"/>
              </a:ext>
            </a:extLst>
          </p:cNvPr>
          <p:cNvSpPr>
            <a:spLocks noGrp="1"/>
          </p:cNvSpPr>
          <p:nvPr>
            <p:ph type="title"/>
          </p:nvPr>
        </p:nvSpPr>
        <p:spPr/>
        <p:txBody>
          <a:bodyPr/>
          <a:lstStyle/>
          <a:p>
            <a:r>
              <a:rPr lang="en-US" altLang="zh-TW" dirty="0"/>
              <a:t>ATM Architectures</a:t>
            </a:r>
            <a:endParaRPr lang="zh-TW" altLang="en-US" dirty="0"/>
          </a:p>
        </p:txBody>
      </p:sp>
      <p:pic>
        <p:nvPicPr>
          <p:cNvPr id="8" name="內容版面配置區 7">
            <a:extLst>
              <a:ext uri="{FF2B5EF4-FFF2-40B4-BE49-F238E27FC236}">
                <a16:creationId xmlns:a16="http://schemas.microsoft.com/office/drawing/2014/main" id="{1F66BF11-31AA-429D-A7C4-F9BED922B164}"/>
              </a:ext>
            </a:extLst>
          </p:cNvPr>
          <p:cNvPicPr>
            <a:picLocks noGrp="1" noChangeAspect="1"/>
          </p:cNvPicPr>
          <p:nvPr>
            <p:ph sz="half" idx="1"/>
          </p:nvPr>
        </p:nvPicPr>
        <p:blipFill>
          <a:blip r:embed="rId2"/>
          <a:stretch>
            <a:fillRect/>
          </a:stretch>
        </p:blipFill>
        <p:spPr>
          <a:xfrm>
            <a:off x="844550" y="3049964"/>
            <a:ext cx="5181600" cy="1909010"/>
          </a:xfrm>
        </p:spPr>
      </p:pic>
      <p:sp>
        <p:nvSpPr>
          <p:cNvPr id="4" name="投影片編號版面配置區 3">
            <a:extLst>
              <a:ext uri="{FF2B5EF4-FFF2-40B4-BE49-F238E27FC236}">
                <a16:creationId xmlns:a16="http://schemas.microsoft.com/office/drawing/2014/main" id="{28ABD9F1-A90E-4952-ABF8-B9950D1AF092}"/>
              </a:ext>
            </a:extLst>
          </p:cNvPr>
          <p:cNvSpPr>
            <a:spLocks noGrp="1"/>
          </p:cNvSpPr>
          <p:nvPr>
            <p:ph type="sldNum" sz="quarter" idx="12"/>
          </p:nvPr>
        </p:nvSpPr>
        <p:spPr/>
        <p:txBody>
          <a:bodyPr/>
          <a:lstStyle/>
          <a:p>
            <a:fld id="{06AFB70A-E524-49E4-8F5C-48BFBE4381EC}" type="slidenum">
              <a:rPr lang="en-US" altLang="zh-TW" smtClean="0"/>
              <a:pPr/>
              <a:t>72</a:t>
            </a:fld>
            <a:endParaRPr lang="en-US" altLang="zh-TW"/>
          </a:p>
        </p:txBody>
      </p:sp>
      <p:pic>
        <p:nvPicPr>
          <p:cNvPr id="10" name="圖片 9">
            <a:extLst>
              <a:ext uri="{FF2B5EF4-FFF2-40B4-BE49-F238E27FC236}">
                <a16:creationId xmlns:a16="http://schemas.microsoft.com/office/drawing/2014/main" id="{F60441E1-8985-47CF-B721-5DFBD345BD33}"/>
              </a:ext>
            </a:extLst>
          </p:cNvPr>
          <p:cNvPicPr>
            <a:picLocks noChangeAspect="1"/>
          </p:cNvPicPr>
          <p:nvPr/>
        </p:nvPicPr>
        <p:blipFill>
          <a:blip r:embed="rId3"/>
          <a:stretch>
            <a:fillRect/>
          </a:stretch>
        </p:blipFill>
        <p:spPr>
          <a:xfrm>
            <a:off x="384965" y="1286702"/>
            <a:ext cx="11422069" cy="4734586"/>
          </a:xfrm>
          <a:prstGeom prst="rect">
            <a:avLst/>
          </a:prstGeom>
        </p:spPr>
      </p:pic>
      <p:sp>
        <p:nvSpPr>
          <p:cNvPr id="11" name="文字方塊 10">
            <a:extLst>
              <a:ext uri="{FF2B5EF4-FFF2-40B4-BE49-F238E27FC236}">
                <a16:creationId xmlns:a16="http://schemas.microsoft.com/office/drawing/2014/main" id="{02F29FAB-808D-441D-A7C5-D36865074906}"/>
              </a:ext>
            </a:extLst>
          </p:cNvPr>
          <p:cNvSpPr txBox="1"/>
          <p:nvPr/>
        </p:nvSpPr>
        <p:spPr>
          <a:xfrm>
            <a:off x="6102927" y="849486"/>
            <a:ext cx="4980594" cy="923330"/>
          </a:xfrm>
          <a:prstGeom prst="rect">
            <a:avLst/>
          </a:prstGeom>
          <a:noFill/>
        </p:spPr>
        <p:txBody>
          <a:bodyPr wrap="none" rtlCol="0">
            <a:spAutoFit/>
          </a:bodyPr>
          <a:lstStyle/>
          <a:p>
            <a:r>
              <a:rPr lang="en-US" altLang="zh-TW" dirty="0"/>
              <a:t>2006 </a:t>
            </a:r>
            <a:r>
              <a:rPr lang="zh-TW" altLang="en-US" dirty="0"/>
              <a:t>年起，</a:t>
            </a:r>
            <a:r>
              <a:rPr lang="en-US" altLang="zh-TW" dirty="0"/>
              <a:t>IBM OS/2 </a:t>
            </a:r>
            <a:r>
              <a:rPr lang="zh-TW" altLang="en-US" dirty="0"/>
              <a:t>被 </a:t>
            </a:r>
            <a:r>
              <a:rPr lang="en-US" altLang="zh-TW" dirty="0"/>
              <a:t>Microsoft Windows </a:t>
            </a:r>
            <a:r>
              <a:rPr lang="zh-TW" altLang="en-US" dirty="0"/>
              <a:t>取代</a:t>
            </a:r>
            <a:endParaRPr lang="en-US" altLang="zh-TW" dirty="0"/>
          </a:p>
          <a:p>
            <a:r>
              <a:rPr lang="zh-TW" altLang="en-US" dirty="0"/>
              <a:t>通訊協定採用 </a:t>
            </a:r>
            <a:r>
              <a:rPr lang="en-US" altLang="zh-TW" dirty="0"/>
              <a:t>TCP/IP</a:t>
            </a:r>
          </a:p>
          <a:p>
            <a:r>
              <a:rPr lang="zh-TW" altLang="en-US" dirty="0"/>
              <a:t>網際網路連線比專線便宜</a:t>
            </a:r>
          </a:p>
        </p:txBody>
      </p:sp>
      <p:pic>
        <p:nvPicPr>
          <p:cNvPr id="20" name="圖片 19">
            <a:extLst>
              <a:ext uri="{FF2B5EF4-FFF2-40B4-BE49-F238E27FC236}">
                <a16:creationId xmlns:a16="http://schemas.microsoft.com/office/drawing/2014/main" id="{1B879ACA-2DCA-49C9-9A1B-592AA1D947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35560" y="2927350"/>
            <a:ext cx="353745" cy="501650"/>
          </a:xfrm>
          <a:prstGeom prst="rect">
            <a:avLst/>
          </a:prstGeom>
        </p:spPr>
      </p:pic>
      <p:pic>
        <p:nvPicPr>
          <p:cNvPr id="21" name="圖片 20">
            <a:extLst>
              <a:ext uri="{FF2B5EF4-FFF2-40B4-BE49-F238E27FC236}">
                <a16:creationId xmlns:a16="http://schemas.microsoft.com/office/drawing/2014/main" id="{359D3F31-A123-46B1-BC71-CDD05A4AC0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3742" y="2745978"/>
            <a:ext cx="353745" cy="501650"/>
          </a:xfrm>
          <a:prstGeom prst="rect">
            <a:avLst/>
          </a:prstGeom>
        </p:spPr>
      </p:pic>
      <p:pic>
        <p:nvPicPr>
          <p:cNvPr id="22" name="圖片 21">
            <a:extLst>
              <a:ext uri="{FF2B5EF4-FFF2-40B4-BE49-F238E27FC236}">
                <a16:creationId xmlns:a16="http://schemas.microsoft.com/office/drawing/2014/main" id="{A44D1ACF-E8D4-4C3B-8654-3A367CD1D5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9305" y="3692337"/>
            <a:ext cx="353745" cy="501650"/>
          </a:xfrm>
          <a:prstGeom prst="rect">
            <a:avLst/>
          </a:prstGeom>
        </p:spPr>
      </p:pic>
    </p:spTree>
    <p:extLst>
      <p:ext uri="{BB962C8B-B14F-4D97-AF65-F5344CB8AC3E}">
        <p14:creationId xmlns:p14="http://schemas.microsoft.com/office/powerpoint/2010/main" val="9527003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A2585B-F1F9-4000-86E7-E675275A9AF7}"/>
              </a:ext>
            </a:extLst>
          </p:cNvPr>
          <p:cNvSpPr>
            <a:spLocks noGrp="1"/>
          </p:cNvSpPr>
          <p:nvPr>
            <p:ph type="title"/>
          </p:nvPr>
        </p:nvSpPr>
        <p:spPr/>
        <p:txBody>
          <a:bodyPr/>
          <a:lstStyle/>
          <a:p>
            <a:r>
              <a:rPr lang="en-US" altLang="zh-TW" dirty="0"/>
              <a:t>Case Study: Security Problems for ATM Systems</a:t>
            </a:r>
            <a:endParaRPr lang="zh-TW" altLang="en-US" dirty="0"/>
          </a:p>
        </p:txBody>
      </p:sp>
      <p:sp>
        <p:nvSpPr>
          <p:cNvPr id="7" name="內容版面配置區 6">
            <a:extLst>
              <a:ext uri="{FF2B5EF4-FFF2-40B4-BE49-F238E27FC236}">
                <a16:creationId xmlns:a16="http://schemas.microsoft.com/office/drawing/2014/main" id="{B1F285B4-4D0D-4F11-BB74-2FE5BFC825B0}"/>
              </a:ext>
            </a:extLst>
          </p:cNvPr>
          <p:cNvSpPr>
            <a:spLocks noGrp="1"/>
          </p:cNvSpPr>
          <p:nvPr>
            <p:ph idx="1"/>
          </p:nvPr>
        </p:nvSpPr>
        <p:spPr/>
        <p:txBody>
          <a:bodyPr>
            <a:normAutofit fontScale="92500"/>
          </a:bodyPr>
          <a:lstStyle/>
          <a:p>
            <a:r>
              <a:rPr lang="en-US" altLang="zh-TW" dirty="0"/>
              <a:t>Short-term fixes </a:t>
            </a:r>
          </a:p>
          <a:p>
            <a:pPr lvl="1"/>
            <a:r>
              <a:rPr lang="en-US" altLang="zh-TW" dirty="0"/>
              <a:t>Segmenting ATM traffic from the rest of the network</a:t>
            </a:r>
          </a:p>
          <a:p>
            <a:pPr lvl="2"/>
            <a:r>
              <a:rPr lang="en-US" altLang="zh-TW" dirty="0"/>
              <a:t>Implement strict firewall rule sets</a:t>
            </a:r>
          </a:p>
          <a:p>
            <a:pPr lvl="2"/>
            <a:r>
              <a:rPr lang="en-US" altLang="zh-TW" dirty="0"/>
              <a:t>Physically dividing the networks altogether</a:t>
            </a:r>
          </a:p>
          <a:p>
            <a:pPr lvl="1"/>
            <a:r>
              <a:rPr lang="en-US" altLang="zh-TW" dirty="0"/>
              <a:t>Implement network-level encryption between routers that the ATM traffic traverses.</a:t>
            </a:r>
          </a:p>
          <a:p>
            <a:r>
              <a:rPr lang="en-US" altLang="zh-TW" dirty="0"/>
              <a:t>Long-term fixes</a:t>
            </a:r>
          </a:p>
          <a:p>
            <a:pPr lvl="1"/>
            <a:r>
              <a:rPr lang="en-US" altLang="zh-TW" dirty="0"/>
              <a:t>Changes in the application-level software. </a:t>
            </a:r>
          </a:p>
          <a:p>
            <a:pPr lvl="1"/>
            <a:r>
              <a:rPr lang="en-US" altLang="zh-TW" dirty="0"/>
              <a:t>Protecting confidentiality requires encrypting all customer-related information that traverses the network. </a:t>
            </a:r>
          </a:p>
          <a:p>
            <a:pPr lvl="1"/>
            <a:r>
              <a:rPr lang="en-US" altLang="zh-TW" dirty="0"/>
              <a:t>Ensuring data integrity requires better machine-to-machine authentication between the ATM and processor and the use of challenge-response protocols to counter replay attacks.</a:t>
            </a:r>
          </a:p>
        </p:txBody>
      </p:sp>
      <p:sp>
        <p:nvSpPr>
          <p:cNvPr id="4" name="投影片編號版面配置區 3">
            <a:extLst>
              <a:ext uri="{FF2B5EF4-FFF2-40B4-BE49-F238E27FC236}">
                <a16:creationId xmlns:a16="http://schemas.microsoft.com/office/drawing/2014/main" id="{CBAEBF73-643E-424F-92B3-96B4BB6BB8FD}"/>
              </a:ext>
            </a:extLst>
          </p:cNvPr>
          <p:cNvSpPr>
            <a:spLocks noGrp="1"/>
          </p:cNvSpPr>
          <p:nvPr>
            <p:ph type="sldNum" sz="quarter" idx="12"/>
          </p:nvPr>
        </p:nvSpPr>
        <p:spPr/>
        <p:txBody>
          <a:bodyPr/>
          <a:lstStyle/>
          <a:p>
            <a:fld id="{06AFB70A-E524-49E4-8F5C-48BFBE4381EC}" type="slidenum">
              <a:rPr lang="en-US" altLang="zh-TW" smtClean="0"/>
              <a:pPr/>
              <a:t>73</a:t>
            </a:fld>
            <a:endParaRPr lang="en-US" altLang="zh-TW"/>
          </a:p>
        </p:txBody>
      </p:sp>
    </p:spTree>
    <p:extLst>
      <p:ext uri="{BB962C8B-B14F-4D97-AF65-F5344CB8AC3E}">
        <p14:creationId xmlns:p14="http://schemas.microsoft.com/office/powerpoint/2010/main" val="17006202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dirty="0"/>
              <a:t>Summary</a:t>
            </a:r>
            <a:endParaRPr lang="en-AU" dirty="0"/>
          </a:p>
        </p:txBody>
      </p:sp>
      <p:sp>
        <p:nvSpPr>
          <p:cNvPr id="11" name="Content Placeholder 10"/>
          <p:cNvSpPr>
            <a:spLocks noGrp="1"/>
          </p:cNvSpPr>
          <p:nvPr>
            <p:ph sz="half" idx="2"/>
          </p:nvPr>
        </p:nvSpPr>
        <p:spPr/>
        <p:txBody>
          <a:bodyPr/>
          <a:lstStyle/>
          <a:p>
            <a:r>
              <a:rPr lang="en-US" altLang="zh-TW" dirty="0"/>
              <a:t>Token-based authentication</a:t>
            </a:r>
          </a:p>
          <a:p>
            <a:pPr lvl="1"/>
            <a:r>
              <a:rPr lang="en-US" altLang="zh-TW" dirty="0"/>
              <a:t>Memory cards</a:t>
            </a:r>
          </a:p>
          <a:p>
            <a:pPr lvl="1"/>
            <a:r>
              <a:rPr lang="en-US" altLang="zh-TW" dirty="0"/>
              <a:t>Smart cards</a:t>
            </a:r>
          </a:p>
          <a:p>
            <a:pPr lvl="1"/>
            <a:r>
              <a:rPr lang="en-US" altLang="zh-TW" dirty="0"/>
              <a:t>Electronic identity cards</a:t>
            </a:r>
          </a:p>
          <a:p>
            <a:pPr lvl="1"/>
            <a:r>
              <a:rPr lang="en-AU" dirty="0"/>
              <a:t>Biometric authentication</a:t>
            </a:r>
          </a:p>
          <a:p>
            <a:pPr lvl="1"/>
            <a:r>
              <a:rPr lang="en-AU" dirty="0"/>
              <a:t>Physical characteristics used in biometric applications</a:t>
            </a:r>
          </a:p>
          <a:p>
            <a:pPr lvl="1"/>
            <a:r>
              <a:rPr lang="en-AU" dirty="0"/>
              <a:t>Operation of a biometric authentication system</a:t>
            </a:r>
          </a:p>
          <a:p>
            <a:pPr lvl="1"/>
            <a:r>
              <a:rPr lang="en-AU" dirty="0"/>
              <a:t>Biometric accuracy</a:t>
            </a:r>
          </a:p>
          <a:p>
            <a:pPr lvl="1"/>
            <a:r>
              <a:rPr lang="en-AU" dirty="0"/>
              <a:t>Remote user authentication</a:t>
            </a:r>
          </a:p>
          <a:p>
            <a:pPr lvl="1"/>
            <a:r>
              <a:rPr lang="en-AU" dirty="0"/>
              <a:t>Password protocol</a:t>
            </a:r>
          </a:p>
          <a:p>
            <a:pPr lvl="1"/>
            <a:r>
              <a:rPr lang="en-AU" dirty="0"/>
              <a:t>Token protocol</a:t>
            </a:r>
          </a:p>
          <a:p>
            <a:pPr lvl="1"/>
            <a:r>
              <a:rPr lang="en-AU" dirty="0"/>
              <a:t>Static biometric protocol</a:t>
            </a:r>
          </a:p>
          <a:p>
            <a:pPr lvl="1"/>
            <a:r>
              <a:rPr lang="en-AU" dirty="0"/>
              <a:t>Dynamic biometric protocol</a:t>
            </a:r>
          </a:p>
          <a:p>
            <a:pPr lvl="1"/>
            <a:r>
              <a:rPr lang="en-AU" dirty="0"/>
              <a:t>Security issues for user authentication</a:t>
            </a:r>
          </a:p>
        </p:txBody>
      </p:sp>
      <p:sp>
        <p:nvSpPr>
          <p:cNvPr id="2" name="Content Placeholder 1"/>
          <p:cNvSpPr>
            <a:spLocks noGrp="1"/>
          </p:cNvSpPr>
          <p:nvPr>
            <p:ph sz="quarter" idx="13"/>
          </p:nvPr>
        </p:nvSpPr>
        <p:spPr/>
        <p:txBody>
          <a:bodyPr>
            <a:normAutofit fontScale="92500"/>
          </a:bodyPr>
          <a:lstStyle/>
          <a:p>
            <a:r>
              <a:rPr lang="en-US" dirty="0"/>
              <a:t>Digital user authentication principles</a:t>
            </a:r>
          </a:p>
          <a:p>
            <a:pPr lvl="1"/>
            <a:r>
              <a:rPr lang="en-US" dirty="0"/>
              <a:t>A model for digital user authentication</a:t>
            </a:r>
          </a:p>
          <a:p>
            <a:pPr lvl="1"/>
            <a:r>
              <a:rPr lang="en-US" dirty="0"/>
              <a:t>Means of authentication</a:t>
            </a:r>
          </a:p>
          <a:p>
            <a:pPr lvl="1"/>
            <a:r>
              <a:rPr lang="en-US" dirty="0"/>
              <a:t>Risk assessment for user authentication</a:t>
            </a:r>
          </a:p>
          <a:p>
            <a:r>
              <a:rPr lang="en-US" dirty="0"/>
              <a:t>Password-based authentication </a:t>
            </a:r>
          </a:p>
          <a:p>
            <a:pPr lvl="1"/>
            <a:r>
              <a:rPr lang="en-US" dirty="0"/>
              <a:t>The vulnerability of passwords</a:t>
            </a:r>
          </a:p>
          <a:p>
            <a:pPr lvl="1"/>
            <a:r>
              <a:rPr lang="en-US" dirty="0"/>
              <a:t>The use of hashed passwords</a:t>
            </a:r>
          </a:p>
          <a:p>
            <a:pPr lvl="1"/>
            <a:r>
              <a:rPr lang="en-US" dirty="0"/>
              <a:t>Password cracking of user-chosen passwords</a:t>
            </a:r>
          </a:p>
          <a:p>
            <a:pPr lvl="1"/>
            <a:r>
              <a:rPr lang="en-US" dirty="0"/>
              <a:t>Password file access control</a:t>
            </a:r>
          </a:p>
          <a:p>
            <a:pPr lvl="1"/>
            <a:r>
              <a:rPr lang="en-US" dirty="0"/>
              <a:t>Password selection strategies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7BD644E1-DA37-46E9-B27D-F7269EC7A611}"/>
              </a:ext>
            </a:extLst>
          </p:cNvPr>
          <p:cNvSpPr>
            <a:spLocks noGrp="1"/>
          </p:cNvSpPr>
          <p:nvPr>
            <p:ph type="title"/>
          </p:nvPr>
        </p:nvSpPr>
        <p:spPr/>
        <p:txBody>
          <a:bodyPr/>
          <a:lstStyle/>
          <a:p>
            <a:r>
              <a:rPr lang="en-US" altLang="zh-TW" dirty="0"/>
              <a:t>The 4 Means of Authentication</a:t>
            </a:r>
            <a:endParaRPr lang="zh-TW" altLang="en-US" dirty="0"/>
          </a:p>
        </p:txBody>
      </p:sp>
      <p:sp>
        <p:nvSpPr>
          <p:cNvPr id="4" name="內容版面配置區 3">
            <a:extLst>
              <a:ext uri="{FF2B5EF4-FFF2-40B4-BE49-F238E27FC236}">
                <a16:creationId xmlns:a16="http://schemas.microsoft.com/office/drawing/2014/main" id="{6C5DA072-2975-4C58-A716-88860A605872}"/>
              </a:ext>
            </a:extLst>
          </p:cNvPr>
          <p:cNvSpPr>
            <a:spLocks noGrp="1"/>
          </p:cNvSpPr>
          <p:nvPr>
            <p:ph idx="1"/>
          </p:nvPr>
        </p:nvSpPr>
        <p:spPr/>
        <p:txBody>
          <a:bodyPr/>
          <a:lstStyle/>
          <a:p>
            <a:r>
              <a:rPr lang="en-US" altLang="zh-TW" dirty="0"/>
              <a:t>Something the individual knows: password, personal identification number (PIN), answers to a prearranged set of questions.</a:t>
            </a:r>
          </a:p>
          <a:p>
            <a:r>
              <a:rPr lang="en-US" altLang="zh-TW" dirty="0"/>
              <a:t>Something the individual possesses: electronic keycards, smart cards, physical keys. (the token)</a:t>
            </a:r>
          </a:p>
          <a:p>
            <a:r>
              <a:rPr lang="en-US" altLang="zh-TW" dirty="0"/>
              <a:t>Something the individual is (static biometrics): fingerprint, retina(</a:t>
            </a:r>
            <a:r>
              <a:rPr lang="zh-TW" altLang="en-US" dirty="0"/>
              <a:t>眼睛虹膜</a:t>
            </a:r>
            <a:r>
              <a:rPr lang="en-US" altLang="zh-TW" dirty="0"/>
              <a:t>), face</a:t>
            </a:r>
          </a:p>
          <a:p>
            <a:r>
              <a:rPr lang="en-US" altLang="zh-TW" dirty="0"/>
              <a:t>Something the individual does (dynamic biometrics): voice pattern, handwriting characteristics, typing rhythm</a:t>
            </a:r>
            <a:endParaRPr lang="zh-TW" altLang="en-US" dirty="0"/>
          </a:p>
        </p:txBody>
      </p:sp>
      <p:sp>
        <p:nvSpPr>
          <p:cNvPr id="2" name="投影片編號版面配置區 1">
            <a:extLst>
              <a:ext uri="{FF2B5EF4-FFF2-40B4-BE49-F238E27FC236}">
                <a16:creationId xmlns:a16="http://schemas.microsoft.com/office/drawing/2014/main" id="{C784F837-46C6-4EBF-B7D4-63C7E25DD8B0}"/>
              </a:ext>
            </a:extLst>
          </p:cNvPr>
          <p:cNvSpPr>
            <a:spLocks noGrp="1"/>
          </p:cNvSpPr>
          <p:nvPr>
            <p:ph type="sldNum" sz="quarter" idx="12"/>
          </p:nvPr>
        </p:nvSpPr>
        <p:spPr/>
        <p:txBody>
          <a:bodyPr/>
          <a:lstStyle/>
          <a:p>
            <a:fld id="{F5266956-B1F5-4385-B837-32E585D3D944}" type="slidenum">
              <a:rPr lang="en-US" altLang="zh-TW" smtClean="0"/>
              <a:pPr/>
              <a:t>8</a:t>
            </a:fld>
            <a:endParaRPr lang="en-US" altLang="zh-TW"/>
          </a:p>
        </p:txBody>
      </p:sp>
    </p:spTree>
    <p:extLst>
      <p:ext uri="{BB962C8B-B14F-4D97-AF65-F5344CB8AC3E}">
        <p14:creationId xmlns:p14="http://schemas.microsoft.com/office/powerpoint/2010/main" val="769579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62D29C1-BF50-4B05-9E23-A5C13F952EE7}"/>
              </a:ext>
            </a:extLst>
          </p:cNvPr>
          <p:cNvSpPr>
            <a:spLocks noGrp="1"/>
          </p:cNvSpPr>
          <p:nvPr>
            <p:ph type="sldNum" sz="quarter" idx="12"/>
          </p:nvPr>
        </p:nvSpPr>
        <p:spPr/>
        <p:txBody>
          <a:bodyPr/>
          <a:lstStyle/>
          <a:p>
            <a:fld id="{06AFB70A-E524-49E4-8F5C-48BFBE4381EC}" type="slidenum">
              <a:rPr lang="en-US" altLang="zh-TW" smtClean="0"/>
              <a:pPr/>
              <a:t>9</a:t>
            </a:fld>
            <a:endParaRPr lang="en-US" altLang="zh-TW"/>
          </a:p>
        </p:txBody>
      </p:sp>
      <p:pic>
        <p:nvPicPr>
          <p:cNvPr id="6" name="圖片 5">
            <a:extLst>
              <a:ext uri="{FF2B5EF4-FFF2-40B4-BE49-F238E27FC236}">
                <a16:creationId xmlns:a16="http://schemas.microsoft.com/office/drawing/2014/main" id="{1833259E-16FC-467E-A3B9-FD7DD8D5C4DE}"/>
              </a:ext>
            </a:extLst>
          </p:cNvPr>
          <p:cNvPicPr>
            <a:picLocks noChangeAspect="1"/>
          </p:cNvPicPr>
          <p:nvPr/>
        </p:nvPicPr>
        <p:blipFill>
          <a:blip r:embed="rId2"/>
          <a:stretch>
            <a:fillRect/>
          </a:stretch>
        </p:blipFill>
        <p:spPr>
          <a:xfrm>
            <a:off x="748960" y="0"/>
            <a:ext cx="10694079" cy="6858000"/>
          </a:xfrm>
          <a:prstGeom prst="rect">
            <a:avLst/>
          </a:prstGeom>
        </p:spPr>
      </p:pic>
    </p:spTree>
    <p:extLst>
      <p:ext uri="{BB962C8B-B14F-4D97-AF65-F5344CB8AC3E}">
        <p14:creationId xmlns:p14="http://schemas.microsoft.com/office/powerpoint/2010/main" val="4038034706"/>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1">
      <a:majorFont>
        <a:latin typeface="Arial"/>
        <a:ea typeface="微軟正黑體"/>
        <a:cs typeface=""/>
      </a:majorFont>
      <a:minorFont>
        <a:latin typeface="Times New Roman"/>
        <a:ea typeface="微軟正黑體"/>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2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3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5.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要素</Template>
  <TotalTime>15165</TotalTime>
  <Words>3302</Words>
  <Application>Microsoft Office PowerPoint</Application>
  <PresentationFormat>寬螢幕</PresentationFormat>
  <Paragraphs>508</Paragraphs>
  <Slides>74</Slides>
  <Notes>4</Notes>
  <HiddenSlides>0</HiddenSlides>
  <MMClips>0</MMClips>
  <ScaleCrop>false</ScaleCrop>
  <HeadingPairs>
    <vt:vector size="6" baseType="variant">
      <vt:variant>
        <vt:lpstr>使用字型</vt:lpstr>
      </vt:variant>
      <vt:variant>
        <vt:i4>8</vt:i4>
      </vt:variant>
      <vt:variant>
        <vt:lpstr>佈景主題</vt:lpstr>
      </vt:variant>
      <vt:variant>
        <vt:i4>4</vt:i4>
      </vt:variant>
      <vt:variant>
        <vt:lpstr>投影片標題</vt:lpstr>
      </vt:variant>
      <vt:variant>
        <vt:i4>74</vt:i4>
      </vt:variant>
    </vt:vector>
  </HeadingPairs>
  <TitlesOfParts>
    <vt:vector size="86" baseType="lpstr">
      <vt:lpstr>微軟正黑體</vt:lpstr>
      <vt:lpstr>Arial</vt:lpstr>
      <vt:lpstr>Calibri</vt:lpstr>
      <vt:lpstr>Calibri Light</vt:lpstr>
      <vt:lpstr>Cambria Math</vt:lpstr>
      <vt:lpstr>Consolas</vt:lpstr>
      <vt:lpstr>Times New Roman</vt:lpstr>
      <vt:lpstr>Wingdings 2</vt:lpstr>
      <vt:lpstr>HDOfficeLightV0</vt:lpstr>
      <vt:lpstr>1_HDOfficeLightV0</vt:lpstr>
      <vt:lpstr>2_HDOfficeLightV0</vt:lpstr>
      <vt:lpstr>3_HDOfficeLightV0</vt:lpstr>
      <vt:lpstr>資訊安全 Chapter 3 User Authentication 使用者身份驗證</vt:lpstr>
      <vt:lpstr>Outline 大綱</vt:lpstr>
      <vt:lpstr>Learning Objectives 學習目標</vt:lpstr>
      <vt:lpstr>Definition: Digital User Authentication</vt:lpstr>
      <vt:lpstr>PowerPoint 簡報</vt:lpstr>
      <vt:lpstr>PowerPoint 簡報</vt:lpstr>
      <vt:lpstr>PowerPoint 簡報</vt:lpstr>
      <vt:lpstr>The 4 Means of Authentication</vt:lpstr>
      <vt:lpstr>PowerPoint 簡報</vt:lpstr>
      <vt:lpstr>Risk Assessment for User Authentication 風險評估</vt:lpstr>
      <vt:lpstr>Assurance Level 信心有多高？</vt:lpstr>
      <vt:lpstr>Potential Impact 潛在衝擊程度</vt:lpstr>
      <vt:lpstr>Mapping between Potential Impact and Assurance Level</vt:lpstr>
      <vt:lpstr>Password-Based Authentication</vt:lpstr>
      <vt:lpstr>Password Vulnerabilities 脆弱</vt:lpstr>
      <vt:lpstr>Password Vulnerabilities Offline Dictionary Attack</vt:lpstr>
      <vt:lpstr>Password Vulnerabilities Specific Account Attack</vt:lpstr>
      <vt:lpstr>Password Vulnerabilities Popular Password Attack</vt:lpstr>
      <vt:lpstr>Password Vulnerabilities Password Guessing Against Single User</vt:lpstr>
      <vt:lpstr>Password Vulnerabilities Workstation Hijacking</vt:lpstr>
      <vt:lpstr>Password Vulnerabilities Exploiting User Mistakes</vt:lpstr>
      <vt:lpstr>Password Vulnerabilities Exploiting Multiple Password Use</vt:lpstr>
      <vt:lpstr>Password Vulnerabilities Electronic Monitoring</vt:lpstr>
      <vt:lpstr>方案</vt:lpstr>
      <vt:lpstr>The Use of Hashed Passwords</vt:lpstr>
      <vt:lpstr>UNIX Password Scheme 建立密碼</vt:lpstr>
      <vt:lpstr>UNIX Password Scheme 驗證密碼</vt:lpstr>
      <vt:lpstr>UNIX Implementations</vt:lpstr>
      <vt:lpstr>UNIX Implementations Improved</vt:lpstr>
      <vt:lpstr>Password Cracking 傳統手法</vt:lpstr>
      <vt:lpstr>Modern Approaches 現代方法</vt:lpstr>
      <vt:lpstr>PowerPoint 簡報</vt:lpstr>
      <vt:lpstr>Password File Access Control</vt:lpstr>
      <vt:lpstr>Password File Access Control</vt:lpstr>
      <vt:lpstr>Password Selection Strategies</vt:lpstr>
      <vt:lpstr>Proactive Password Checking 主動檢查</vt:lpstr>
      <vt:lpstr>Bloom Filter</vt:lpstr>
      <vt:lpstr>Bloom Filter (cont’d)</vt:lpstr>
      <vt:lpstr>Bloom Filter (cont’d)</vt:lpstr>
      <vt:lpstr>Bloom Filter 誤判</vt:lpstr>
      <vt:lpstr>PowerPoint 簡報</vt:lpstr>
      <vt:lpstr>Bloom Filter 優點</vt:lpstr>
      <vt:lpstr>Token-Based Authentication</vt:lpstr>
      <vt:lpstr>Memory Cards</vt:lpstr>
      <vt:lpstr>Smart Tokens</vt:lpstr>
      <vt:lpstr>Smart Cards</vt:lpstr>
      <vt:lpstr>PowerPoint 簡報</vt:lpstr>
      <vt:lpstr>Electronic Identity Cards 電子身份證</vt:lpstr>
      <vt:lpstr>PowerPoint 簡報</vt:lpstr>
      <vt:lpstr>PowerPoint 簡報</vt:lpstr>
      <vt:lpstr>Password Authenticated Connection Establishment (PACE)</vt:lpstr>
      <vt:lpstr>Biometric Authentication 生物特徵認證</vt:lpstr>
      <vt:lpstr>PowerPoint 簡報</vt:lpstr>
      <vt:lpstr>Operation of a Biometric Authentication System: Enroll 註冊/登錄</vt:lpstr>
      <vt:lpstr>Operation of a Biometric Authentication System: Verify 驗證</vt:lpstr>
      <vt:lpstr>Operation of a Biometric Authentication System: Identify 識別</vt:lpstr>
      <vt:lpstr>Profiles of a Biometric Characteristic of an Imposter and an Authorized User</vt:lpstr>
      <vt:lpstr>Idealized Biometric Measurement Operating Characteristic Curves (log-log scale)</vt:lpstr>
      <vt:lpstr>Actual Biometric Measurement Operating Characteristic Curves</vt:lpstr>
      <vt:lpstr>Remote-User Authentication</vt:lpstr>
      <vt:lpstr>Password Protocol</vt:lpstr>
      <vt:lpstr>Token Protocol</vt:lpstr>
      <vt:lpstr>Static Biometric Protocol</vt:lpstr>
      <vt:lpstr>Dynamic Biometric Protocol</vt:lpstr>
      <vt:lpstr>Security Issues for User Authentication </vt:lpstr>
      <vt:lpstr>Security Issues for User Authentication</vt:lpstr>
      <vt:lpstr>PowerPoint 簡報</vt:lpstr>
      <vt:lpstr>PowerPoint 簡報</vt:lpstr>
      <vt:lpstr>Practical Application: An Iris Biometric System</vt:lpstr>
      <vt:lpstr>Case Study: Security Problems for ATM Systems</vt:lpstr>
      <vt:lpstr>ATM Architectures</vt:lpstr>
      <vt:lpstr>ATM Architectures</vt:lpstr>
      <vt:lpstr>Case Study: Security Problems for ATM Systems</vt:lpstr>
      <vt:lpstr>Summary</vt:lpstr>
    </vt:vector>
  </TitlesOfParts>
  <Company>MNET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資料處理 第一章 認識電腦</dc:title>
  <dc:creator>JOSEPH</dc:creator>
  <cp:lastModifiedBy>YAO-WEN DENG</cp:lastModifiedBy>
  <cp:revision>1407</cp:revision>
  <dcterms:created xsi:type="dcterms:W3CDTF">2002-09-16T19:57:13Z</dcterms:created>
  <dcterms:modified xsi:type="dcterms:W3CDTF">2020-10-29T14:11:50Z</dcterms:modified>
</cp:coreProperties>
</file>